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1" r:id="rId3"/>
    <p:sldId id="272" r:id="rId4"/>
    <p:sldId id="268" r:id="rId5"/>
    <p:sldId id="258" r:id="rId6"/>
    <p:sldId id="273" r:id="rId7"/>
    <p:sldId id="284" r:id="rId8"/>
    <p:sldId id="283" r:id="rId9"/>
    <p:sldId id="274" r:id="rId10"/>
    <p:sldId id="275" r:id="rId11"/>
    <p:sldId id="276" r:id="rId12"/>
    <p:sldId id="277" r:id="rId13"/>
    <p:sldId id="278" r:id="rId14"/>
    <p:sldId id="279" r:id="rId15"/>
    <p:sldId id="280" r:id="rId16"/>
    <p:sldId id="281" r:id="rId17"/>
    <p:sldId id="26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9A6F1-4334-4841-820B-C5C27BF2D8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DEA6500-B863-4DF8-B424-AE3B6F9711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7528973-7182-4933-B710-3EBB491A5FD9}"/>
              </a:ext>
            </a:extLst>
          </p:cNvPr>
          <p:cNvSpPr>
            <a:spLocks noGrp="1"/>
          </p:cNvSpPr>
          <p:nvPr>
            <p:ph type="dt" sz="half" idx="10"/>
          </p:nvPr>
        </p:nvSpPr>
        <p:spPr/>
        <p:txBody>
          <a:bodyPr/>
          <a:lstStyle/>
          <a:p>
            <a:fld id="{6E549E39-3D17-43E5-821F-6086331E110A}" type="datetimeFigureOut">
              <a:rPr lang="en-GB" smtClean="0"/>
              <a:t>02/04/2025</a:t>
            </a:fld>
            <a:endParaRPr lang="en-GB"/>
          </a:p>
        </p:txBody>
      </p:sp>
      <p:sp>
        <p:nvSpPr>
          <p:cNvPr id="5" name="Footer Placeholder 4">
            <a:extLst>
              <a:ext uri="{FF2B5EF4-FFF2-40B4-BE49-F238E27FC236}">
                <a16:creationId xmlns:a16="http://schemas.microsoft.com/office/drawing/2014/main" id="{D3FFA47A-BD6D-4C4E-AC0E-5B74BF4452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D4437F-83A7-4F02-A196-F2B18B1895F8}"/>
              </a:ext>
            </a:extLst>
          </p:cNvPr>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4200484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67AB9-8EC1-4FFA-8449-0266CF6337E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7BD372-5471-4227-A1CD-178B454AA3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E5F5F2-1523-4FA7-BAD1-82C316CAC25E}"/>
              </a:ext>
            </a:extLst>
          </p:cNvPr>
          <p:cNvSpPr>
            <a:spLocks noGrp="1"/>
          </p:cNvSpPr>
          <p:nvPr>
            <p:ph type="dt" sz="half" idx="10"/>
          </p:nvPr>
        </p:nvSpPr>
        <p:spPr/>
        <p:txBody>
          <a:bodyPr/>
          <a:lstStyle/>
          <a:p>
            <a:fld id="{6E549E39-3D17-43E5-821F-6086331E110A}" type="datetimeFigureOut">
              <a:rPr lang="en-GB" smtClean="0"/>
              <a:t>02/04/2025</a:t>
            </a:fld>
            <a:endParaRPr lang="en-GB"/>
          </a:p>
        </p:txBody>
      </p:sp>
      <p:sp>
        <p:nvSpPr>
          <p:cNvPr id="5" name="Footer Placeholder 4">
            <a:extLst>
              <a:ext uri="{FF2B5EF4-FFF2-40B4-BE49-F238E27FC236}">
                <a16:creationId xmlns:a16="http://schemas.microsoft.com/office/drawing/2014/main" id="{AD840780-22A7-4FB4-8BF4-44E70AC5CF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0AE84E-9912-4A30-A536-14DC3C8F5D6A}"/>
              </a:ext>
            </a:extLst>
          </p:cNvPr>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2056511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2A704-CBE5-45D2-9E2B-7123602999E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7772342-25C2-4179-B904-F7E39D9214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433ED0-5A6E-4707-A8D0-E4DCED119DD9}"/>
              </a:ext>
            </a:extLst>
          </p:cNvPr>
          <p:cNvSpPr>
            <a:spLocks noGrp="1"/>
          </p:cNvSpPr>
          <p:nvPr>
            <p:ph type="dt" sz="half" idx="10"/>
          </p:nvPr>
        </p:nvSpPr>
        <p:spPr/>
        <p:txBody>
          <a:bodyPr/>
          <a:lstStyle/>
          <a:p>
            <a:fld id="{6E549E39-3D17-43E5-821F-6086331E110A}" type="datetimeFigureOut">
              <a:rPr lang="en-GB" smtClean="0"/>
              <a:t>02/04/2025</a:t>
            </a:fld>
            <a:endParaRPr lang="en-GB"/>
          </a:p>
        </p:txBody>
      </p:sp>
      <p:sp>
        <p:nvSpPr>
          <p:cNvPr id="5" name="Footer Placeholder 4">
            <a:extLst>
              <a:ext uri="{FF2B5EF4-FFF2-40B4-BE49-F238E27FC236}">
                <a16:creationId xmlns:a16="http://schemas.microsoft.com/office/drawing/2014/main" id="{4A72B8EF-0D20-4ACA-BD6C-EBBC8C25E2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9FDB24-08BC-4BF9-8E27-73CC7A460179}"/>
              </a:ext>
            </a:extLst>
          </p:cNvPr>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2727166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549E39-3D17-43E5-821F-6086331E110A}"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233361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549E39-3D17-43E5-821F-6086331E110A}"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2611098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549E39-3D17-43E5-821F-6086331E110A}"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2917321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549E39-3D17-43E5-821F-6086331E110A}"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3311063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549E39-3D17-43E5-821F-6086331E110A}" type="datetimeFigureOut">
              <a:rPr lang="en-GB" smtClean="0"/>
              <a:t>02/04/2025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2912834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549E39-3D17-43E5-821F-6086331E110A}" type="datetimeFigureOut">
              <a:rPr lang="en-GB" smtClean="0"/>
              <a:t>02/04/2025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32183270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549E39-3D17-43E5-821F-6086331E110A}" type="datetimeFigureOut">
              <a:rPr lang="en-GB" smtClean="0"/>
              <a:t>02/04/2025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28939175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549E39-3D17-43E5-821F-6086331E110A}"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2044541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00C19-0C24-4366-A8F4-95F4821D42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1097327-41A8-466C-876C-B1D2652AAA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75B25B-60B2-4AD2-B3A2-7A2547B7B423}"/>
              </a:ext>
            </a:extLst>
          </p:cNvPr>
          <p:cNvSpPr>
            <a:spLocks noGrp="1"/>
          </p:cNvSpPr>
          <p:nvPr>
            <p:ph type="dt" sz="half" idx="10"/>
          </p:nvPr>
        </p:nvSpPr>
        <p:spPr/>
        <p:txBody>
          <a:bodyPr/>
          <a:lstStyle/>
          <a:p>
            <a:fld id="{6E549E39-3D17-43E5-821F-6086331E110A}" type="datetimeFigureOut">
              <a:rPr lang="en-GB" smtClean="0"/>
              <a:t>02/04/2025</a:t>
            </a:fld>
            <a:endParaRPr lang="en-GB"/>
          </a:p>
        </p:txBody>
      </p:sp>
      <p:sp>
        <p:nvSpPr>
          <p:cNvPr id="5" name="Footer Placeholder 4">
            <a:extLst>
              <a:ext uri="{FF2B5EF4-FFF2-40B4-BE49-F238E27FC236}">
                <a16:creationId xmlns:a16="http://schemas.microsoft.com/office/drawing/2014/main" id="{B2D6FCD6-D383-4942-AA25-18EC330740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15E211-EF8E-445F-AE88-2A433FED5CCB}"/>
              </a:ext>
            </a:extLst>
          </p:cNvPr>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29135597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549E39-3D17-43E5-821F-6086331E110A}"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21574938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549E39-3D17-43E5-821F-6086331E110A}"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32900168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549E39-3D17-43E5-821F-6086331E110A}"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1219256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78D50-5698-4036-BB57-B19C8C3CF2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55CD1BE-0B00-4211-9B97-541B185583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0648C1-0924-4EAB-B03E-56D36B1A2AAA}"/>
              </a:ext>
            </a:extLst>
          </p:cNvPr>
          <p:cNvSpPr>
            <a:spLocks noGrp="1"/>
          </p:cNvSpPr>
          <p:nvPr>
            <p:ph type="dt" sz="half" idx="10"/>
          </p:nvPr>
        </p:nvSpPr>
        <p:spPr/>
        <p:txBody>
          <a:bodyPr/>
          <a:lstStyle/>
          <a:p>
            <a:fld id="{6E549E39-3D17-43E5-821F-6086331E110A}" type="datetimeFigureOut">
              <a:rPr lang="en-GB" smtClean="0"/>
              <a:t>02/04/2025</a:t>
            </a:fld>
            <a:endParaRPr lang="en-GB"/>
          </a:p>
        </p:txBody>
      </p:sp>
      <p:sp>
        <p:nvSpPr>
          <p:cNvPr id="5" name="Footer Placeholder 4">
            <a:extLst>
              <a:ext uri="{FF2B5EF4-FFF2-40B4-BE49-F238E27FC236}">
                <a16:creationId xmlns:a16="http://schemas.microsoft.com/office/drawing/2014/main" id="{E3B06B36-E67B-45F3-AB23-06AFEBE8E4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4A4470-D0A5-4F35-B249-FA50E64EB947}"/>
              </a:ext>
            </a:extLst>
          </p:cNvPr>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2717111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205BC-0676-4B17-98EC-BA1F67FAD89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9B156F3-5137-404E-A528-8744374258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7D68A48-3969-4066-969F-D0FFFCB1D7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1589BCE-A477-4A2A-96D5-FC99F31D3F03}"/>
              </a:ext>
            </a:extLst>
          </p:cNvPr>
          <p:cNvSpPr>
            <a:spLocks noGrp="1"/>
          </p:cNvSpPr>
          <p:nvPr>
            <p:ph type="dt" sz="half" idx="10"/>
          </p:nvPr>
        </p:nvSpPr>
        <p:spPr/>
        <p:txBody>
          <a:bodyPr/>
          <a:lstStyle/>
          <a:p>
            <a:fld id="{6E549E39-3D17-43E5-821F-6086331E110A}" type="datetimeFigureOut">
              <a:rPr lang="en-GB" smtClean="0"/>
              <a:t>02/04/2025</a:t>
            </a:fld>
            <a:endParaRPr lang="en-GB"/>
          </a:p>
        </p:txBody>
      </p:sp>
      <p:sp>
        <p:nvSpPr>
          <p:cNvPr id="6" name="Footer Placeholder 5">
            <a:extLst>
              <a:ext uri="{FF2B5EF4-FFF2-40B4-BE49-F238E27FC236}">
                <a16:creationId xmlns:a16="http://schemas.microsoft.com/office/drawing/2014/main" id="{204DC15C-0619-4DF4-974F-35D500FA8B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44531E-2991-4DFC-881B-6E8BF331B6AC}"/>
              </a:ext>
            </a:extLst>
          </p:cNvPr>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1376903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A5B0B-F323-45D3-8B90-8473FDEB7C3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FE0F2B-BCFE-40BE-990F-4FA4B0C289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9717CE-93CB-4A21-89DC-CB84E5B6C2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316F00E-F7FC-4840-BA3A-8E86736EE1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ACED7B-93C0-4003-9E06-FDF146E3B0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7101C80-C19F-47D5-B3CD-3E83BF72B6C6}"/>
              </a:ext>
            </a:extLst>
          </p:cNvPr>
          <p:cNvSpPr>
            <a:spLocks noGrp="1"/>
          </p:cNvSpPr>
          <p:nvPr>
            <p:ph type="dt" sz="half" idx="10"/>
          </p:nvPr>
        </p:nvSpPr>
        <p:spPr/>
        <p:txBody>
          <a:bodyPr/>
          <a:lstStyle/>
          <a:p>
            <a:fld id="{6E549E39-3D17-43E5-821F-6086331E110A}" type="datetimeFigureOut">
              <a:rPr lang="en-GB" smtClean="0"/>
              <a:t>02/04/2025</a:t>
            </a:fld>
            <a:endParaRPr lang="en-GB"/>
          </a:p>
        </p:txBody>
      </p:sp>
      <p:sp>
        <p:nvSpPr>
          <p:cNvPr id="8" name="Footer Placeholder 7">
            <a:extLst>
              <a:ext uri="{FF2B5EF4-FFF2-40B4-BE49-F238E27FC236}">
                <a16:creationId xmlns:a16="http://schemas.microsoft.com/office/drawing/2014/main" id="{759CFF69-ECF3-486B-AD23-E07E271D839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AAF5DAA-1E10-4684-89AF-63135F87848E}"/>
              </a:ext>
            </a:extLst>
          </p:cNvPr>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1762581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04F6F-E67B-48B4-A770-B1F718DBB90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24ABD3F-1B99-4750-AD0A-C3DFAC5E731D}"/>
              </a:ext>
            </a:extLst>
          </p:cNvPr>
          <p:cNvSpPr>
            <a:spLocks noGrp="1"/>
          </p:cNvSpPr>
          <p:nvPr>
            <p:ph type="dt" sz="half" idx="10"/>
          </p:nvPr>
        </p:nvSpPr>
        <p:spPr/>
        <p:txBody>
          <a:bodyPr/>
          <a:lstStyle/>
          <a:p>
            <a:fld id="{6E549E39-3D17-43E5-821F-6086331E110A}" type="datetimeFigureOut">
              <a:rPr lang="en-GB" smtClean="0"/>
              <a:t>02/04/2025</a:t>
            </a:fld>
            <a:endParaRPr lang="en-GB"/>
          </a:p>
        </p:txBody>
      </p:sp>
      <p:sp>
        <p:nvSpPr>
          <p:cNvPr id="4" name="Footer Placeholder 3">
            <a:extLst>
              <a:ext uri="{FF2B5EF4-FFF2-40B4-BE49-F238E27FC236}">
                <a16:creationId xmlns:a16="http://schemas.microsoft.com/office/drawing/2014/main" id="{69DF3F3A-BDDB-4733-A441-BCE9430E5E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8C4B983-A11F-4479-AA7B-A5D72EDAE2BC}"/>
              </a:ext>
            </a:extLst>
          </p:cNvPr>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3823156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03DD-0913-44E5-A883-3833A745C2F2}"/>
              </a:ext>
            </a:extLst>
          </p:cNvPr>
          <p:cNvSpPr>
            <a:spLocks noGrp="1"/>
          </p:cNvSpPr>
          <p:nvPr>
            <p:ph type="dt" sz="half" idx="10"/>
          </p:nvPr>
        </p:nvSpPr>
        <p:spPr/>
        <p:txBody>
          <a:bodyPr/>
          <a:lstStyle/>
          <a:p>
            <a:fld id="{6E549E39-3D17-43E5-821F-6086331E110A}" type="datetimeFigureOut">
              <a:rPr lang="en-GB" smtClean="0"/>
              <a:t>02/04/2025</a:t>
            </a:fld>
            <a:endParaRPr lang="en-GB"/>
          </a:p>
        </p:txBody>
      </p:sp>
      <p:sp>
        <p:nvSpPr>
          <p:cNvPr id="3" name="Footer Placeholder 2">
            <a:extLst>
              <a:ext uri="{FF2B5EF4-FFF2-40B4-BE49-F238E27FC236}">
                <a16:creationId xmlns:a16="http://schemas.microsoft.com/office/drawing/2014/main" id="{88108FCD-8CFF-4F3E-BDBE-B2831240C58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FACC00-FD4C-43D5-8336-D50C303BBDBA}"/>
              </a:ext>
            </a:extLst>
          </p:cNvPr>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1314860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1FE0A-D011-41B5-8B2F-7F786A98E1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7E6C42C-631A-4879-B4F3-FF863E4ED0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6D32F97-5627-425A-BF23-9D9C36ED19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24B929-2067-48A2-81DF-1259DEC3A0D5}"/>
              </a:ext>
            </a:extLst>
          </p:cNvPr>
          <p:cNvSpPr>
            <a:spLocks noGrp="1"/>
          </p:cNvSpPr>
          <p:nvPr>
            <p:ph type="dt" sz="half" idx="10"/>
          </p:nvPr>
        </p:nvSpPr>
        <p:spPr/>
        <p:txBody>
          <a:bodyPr/>
          <a:lstStyle/>
          <a:p>
            <a:fld id="{6E549E39-3D17-43E5-821F-6086331E110A}" type="datetimeFigureOut">
              <a:rPr lang="en-GB" smtClean="0"/>
              <a:t>02/04/2025</a:t>
            </a:fld>
            <a:endParaRPr lang="en-GB"/>
          </a:p>
        </p:txBody>
      </p:sp>
      <p:sp>
        <p:nvSpPr>
          <p:cNvPr id="6" name="Footer Placeholder 5">
            <a:extLst>
              <a:ext uri="{FF2B5EF4-FFF2-40B4-BE49-F238E27FC236}">
                <a16:creationId xmlns:a16="http://schemas.microsoft.com/office/drawing/2014/main" id="{2B622E62-BEFB-46AC-90B1-AB2C6E1158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CB21F1-054A-487C-AEDB-763E980FFADD}"/>
              </a:ext>
            </a:extLst>
          </p:cNvPr>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259625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F95AE-05E6-4796-9106-F3CCB9DDD6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33B1113-42E7-45CC-BF6E-B57DEDDA5E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D5F501-84D6-4882-861A-5D0E78B7A0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2A3266-BB56-4016-8349-EDD8E4346BDF}"/>
              </a:ext>
            </a:extLst>
          </p:cNvPr>
          <p:cNvSpPr>
            <a:spLocks noGrp="1"/>
          </p:cNvSpPr>
          <p:nvPr>
            <p:ph type="dt" sz="half" idx="10"/>
          </p:nvPr>
        </p:nvSpPr>
        <p:spPr/>
        <p:txBody>
          <a:bodyPr/>
          <a:lstStyle/>
          <a:p>
            <a:fld id="{6E549E39-3D17-43E5-821F-6086331E110A}" type="datetimeFigureOut">
              <a:rPr lang="en-GB" smtClean="0"/>
              <a:t>02/04/2025</a:t>
            </a:fld>
            <a:endParaRPr lang="en-GB"/>
          </a:p>
        </p:txBody>
      </p:sp>
      <p:sp>
        <p:nvSpPr>
          <p:cNvPr id="6" name="Footer Placeholder 5">
            <a:extLst>
              <a:ext uri="{FF2B5EF4-FFF2-40B4-BE49-F238E27FC236}">
                <a16:creationId xmlns:a16="http://schemas.microsoft.com/office/drawing/2014/main" id="{8742EC15-6DFC-4944-AA61-5B6E1CD4F4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EBDCD4-DBEC-4CED-8D34-2D972B674829}"/>
              </a:ext>
            </a:extLst>
          </p:cNvPr>
          <p:cNvSpPr>
            <a:spLocks noGrp="1"/>
          </p:cNvSpPr>
          <p:nvPr>
            <p:ph type="sldNum" sz="quarter" idx="12"/>
          </p:nvPr>
        </p:nvSpPr>
        <p:spPr/>
        <p:txBody>
          <a:bodyPr/>
          <a:lstStyle/>
          <a:p>
            <a:fld id="{E0E6D7F2-87BE-4345-A8CE-93A3A088BF64}" type="slidenum">
              <a:rPr lang="en-GB" smtClean="0"/>
              <a:t>‹#›</a:t>
            </a:fld>
            <a:endParaRPr lang="en-GB"/>
          </a:p>
        </p:txBody>
      </p:sp>
    </p:spTree>
    <p:extLst>
      <p:ext uri="{BB962C8B-B14F-4D97-AF65-F5344CB8AC3E}">
        <p14:creationId xmlns:p14="http://schemas.microsoft.com/office/powerpoint/2010/main" val="286958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72C48A-9102-4110-B5AB-56188E521D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E951C-A765-4F23-897E-41963D940E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0DBBAE-1483-4270-8E0F-23C7747F63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549E39-3D17-43E5-821F-6086331E110A}" type="datetimeFigureOut">
              <a:rPr lang="en-GB" smtClean="0"/>
              <a:t>02/04/2025</a:t>
            </a:fld>
            <a:endParaRPr lang="en-GB"/>
          </a:p>
        </p:txBody>
      </p:sp>
      <p:sp>
        <p:nvSpPr>
          <p:cNvPr id="5" name="Footer Placeholder 4">
            <a:extLst>
              <a:ext uri="{FF2B5EF4-FFF2-40B4-BE49-F238E27FC236}">
                <a16:creationId xmlns:a16="http://schemas.microsoft.com/office/drawing/2014/main" id="{8C929E10-98B6-497F-91E7-063FA90903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FC93619-5F1C-47C1-B83D-46D6FF2D3C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6D7F2-87BE-4345-A8CE-93A3A088BF64}" type="slidenum">
              <a:rPr lang="en-GB" smtClean="0"/>
              <a:t>‹#›</a:t>
            </a:fld>
            <a:endParaRPr lang="en-GB"/>
          </a:p>
        </p:txBody>
      </p:sp>
    </p:spTree>
    <p:extLst>
      <p:ext uri="{BB962C8B-B14F-4D97-AF65-F5344CB8AC3E}">
        <p14:creationId xmlns:p14="http://schemas.microsoft.com/office/powerpoint/2010/main" val="1978674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549E39-3D17-43E5-821F-6086331E110A}" type="datetimeFigureOut">
              <a:rPr lang="en-GB" smtClean="0"/>
              <a:t>02/04/2025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6D7F2-87BE-4345-A8CE-93A3A088BF64}" type="slidenum">
              <a:rPr lang="en-GB" smtClean="0"/>
              <a:t>‹#›</a:t>
            </a:fld>
            <a:endParaRPr lang="en-GB"/>
          </a:p>
        </p:txBody>
      </p:sp>
    </p:spTree>
    <p:extLst>
      <p:ext uri="{BB962C8B-B14F-4D97-AF65-F5344CB8AC3E}">
        <p14:creationId xmlns:p14="http://schemas.microsoft.com/office/powerpoint/2010/main" val="30135490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5.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3A391-D641-4537-A785-F21F697AE0F2}"/>
              </a:ext>
            </a:extLst>
          </p:cNvPr>
          <p:cNvSpPr>
            <a:spLocks noGrp="1"/>
          </p:cNvSpPr>
          <p:nvPr>
            <p:ph type="title"/>
          </p:nvPr>
        </p:nvSpPr>
        <p:spPr>
          <a:xfrm>
            <a:off x="1030108" y="370933"/>
            <a:ext cx="10515600" cy="1325563"/>
          </a:xfrm>
        </p:spPr>
        <p:txBody>
          <a:bodyPr anchor="b">
            <a:normAutofit/>
          </a:bodyPr>
          <a:lstStyle/>
          <a:p>
            <a:pPr algn="r"/>
            <a:r>
              <a:rPr lang="en-GB" sz="4000" b="1" dirty="0">
                <a:solidFill>
                  <a:srgbClr val="FFFFFF"/>
                </a:solidFill>
              </a:rPr>
              <a:t>Priority Groups</a:t>
            </a:r>
          </a:p>
        </p:txBody>
      </p:sp>
      <p:sp>
        <p:nvSpPr>
          <p:cNvPr id="4" name="Text Box 2">
            <a:extLst>
              <a:ext uri="{FF2B5EF4-FFF2-40B4-BE49-F238E27FC236}">
                <a16:creationId xmlns:a16="http://schemas.microsoft.com/office/drawing/2014/main" id="{2FE77ED2-647D-4353-B5D6-AB4BE7FF30AF}"/>
              </a:ext>
            </a:extLst>
          </p:cNvPr>
          <p:cNvSpPr txBox="1">
            <a:spLocks noGrp="1" noChangeArrowheads="1"/>
          </p:cNvSpPr>
          <p:nvPr>
            <p:ph sz="half" idx="1"/>
          </p:nvPr>
        </p:nvSpPr>
        <p:spPr bwMode="auto">
          <a:xfrm>
            <a:off x="969645" y="1805175"/>
            <a:ext cx="5181600" cy="4351338"/>
          </a:xfrm>
          <a:prstGeom prst="rect">
            <a:avLst/>
          </a:prstGeom>
        </p:spPr>
        <p:txBody>
          <a:bodyPr rot="0" vert="horz" lIns="91440" tIns="45720" rIns="91440" bIns="45720" anchor="ctr" anchorCtr="0">
            <a:normAutofit/>
          </a:bodyPr>
          <a:lstStyle/>
          <a:p>
            <a:pPr marL="679450" indent="-450850" fontAlgn="base" hangingPunct="0">
              <a:spcAft>
                <a:spcPts val="600"/>
              </a:spcAft>
            </a:pPr>
            <a:endParaRPr lang="en-GB" sz="2000" b="1" dirty="0">
              <a:effectLst/>
              <a:ea typeface="Calibri" panose="020F0502020204030204" pitchFamily="34" charset="0"/>
              <a:cs typeface="Arial" panose="020B0604020202020204" pitchFamily="34" charset="0"/>
            </a:endParaRPr>
          </a:p>
          <a:p>
            <a:pPr indent="0" fontAlgn="base" hangingPunct="0">
              <a:spcAft>
                <a:spcPts val="600"/>
              </a:spcAft>
              <a:buNone/>
            </a:pPr>
            <a:endParaRPr lang="en-GB" sz="2000" b="1" dirty="0">
              <a:effectLst/>
              <a:ea typeface="Calibri" panose="020F0502020204030204" pitchFamily="34" charset="0"/>
              <a:cs typeface="Arial" panose="020B0604020202020204" pitchFamily="34" charset="0"/>
            </a:endParaRPr>
          </a:p>
          <a:p>
            <a:pPr marL="679450" indent="-450850" fontAlgn="base" hangingPunct="0">
              <a:spcAft>
                <a:spcPts val="600"/>
              </a:spcAft>
            </a:pPr>
            <a:endParaRPr lang="en-GB" sz="2000" b="1" dirty="0">
              <a:ea typeface="Calibri" panose="020F0502020204030204" pitchFamily="34" charset="0"/>
              <a:cs typeface="Arial" panose="020B0604020202020204" pitchFamily="34" charset="0"/>
            </a:endParaRPr>
          </a:p>
          <a:p>
            <a:pPr>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spcAft>
                <a:spcPts val="800"/>
              </a:spcAft>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0C17B16D-2E04-B4AE-5647-331418DD6E5D}"/>
              </a:ext>
            </a:extLst>
          </p:cNvPr>
          <p:cNvSpPr>
            <a:spLocks noGrp="1"/>
          </p:cNvSpPr>
          <p:nvPr>
            <p:ph sz="half" idx="2"/>
          </p:nvPr>
        </p:nvSpPr>
        <p:spPr>
          <a:xfrm>
            <a:off x="541384" y="2385602"/>
            <a:ext cx="6328254" cy="4351338"/>
          </a:xfrm>
        </p:spPr>
        <p:txBody>
          <a:bodyPr/>
          <a:lstStyle/>
          <a:p>
            <a:pPr marL="0" indent="0">
              <a:buNone/>
            </a:pPr>
            <a:r>
              <a:rPr lang="en-GB" sz="3600" b="1" dirty="0">
                <a:solidFill>
                  <a:schemeClr val="accent4">
                    <a:lumMod val="50000"/>
                  </a:schemeClr>
                </a:solidFill>
              </a:rPr>
              <a:t>West Dunbartonshire Employability Grants-  Information Session 25-26</a:t>
            </a:r>
          </a:p>
          <a:p>
            <a:endParaRPr lang="en-GB" dirty="0">
              <a:solidFill>
                <a:schemeClr val="accent4">
                  <a:lumMod val="50000"/>
                </a:schemeClr>
              </a:solidFill>
            </a:endParaRPr>
          </a:p>
          <a:p>
            <a:pPr marL="0" indent="0">
              <a:buNone/>
            </a:pPr>
            <a:endParaRPr lang="en-GB" dirty="0">
              <a:solidFill>
                <a:schemeClr val="accent4">
                  <a:lumMod val="50000"/>
                </a:schemeClr>
              </a:solidFill>
            </a:endParaRPr>
          </a:p>
          <a:p>
            <a:pPr marL="0" indent="0">
              <a:buNone/>
            </a:pPr>
            <a:r>
              <a:rPr lang="en-GB" sz="1800" dirty="0">
                <a:solidFill>
                  <a:schemeClr val="accent4">
                    <a:lumMod val="50000"/>
                  </a:schemeClr>
                </a:solidFill>
              </a:rPr>
              <a:t>Clare Henry – Working 4U Coordinator </a:t>
            </a:r>
          </a:p>
          <a:p>
            <a:pPr marL="0" indent="0">
              <a:buNone/>
            </a:pPr>
            <a:endParaRPr lang="en-GB" sz="1800" dirty="0">
              <a:solidFill>
                <a:schemeClr val="accent4">
                  <a:lumMod val="50000"/>
                </a:schemeClr>
              </a:solidFill>
            </a:endParaRPr>
          </a:p>
        </p:txBody>
      </p:sp>
      <p:pic>
        <p:nvPicPr>
          <p:cNvPr id="12" name="Picture 6"/>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46781" y="1752133"/>
            <a:ext cx="4676070" cy="4805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09A8BA93-2805-CA1A-F0B8-2252D82D7329}"/>
              </a:ext>
            </a:extLst>
          </p:cNvPr>
          <p:cNvPicPr>
            <a:picLocks noChangeAspect="1"/>
          </p:cNvPicPr>
          <p:nvPr/>
        </p:nvPicPr>
        <p:blipFill>
          <a:blip r:embed="rId3"/>
          <a:stretch>
            <a:fillRect/>
          </a:stretch>
        </p:blipFill>
        <p:spPr>
          <a:xfrm>
            <a:off x="221153" y="487802"/>
            <a:ext cx="3514838" cy="631825"/>
          </a:xfrm>
          <a:prstGeom prst="rect">
            <a:avLst/>
          </a:prstGeom>
        </p:spPr>
      </p:pic>
      <p:grpSp>
        <p:nvGrpSpPr>
          <p:cNvPr id="20" name="Group 19">
            <a:extLst>
              <a:ext uri="{FF2B5EF4-FFF2-40B4-BE49-F238E27FC236}">
                <a16:creationId xmlns:a16="http://schemas.microsoft.com/office/drawing/2014/main" id="{450BF048-D8FA-AC19-3953-C6EF12B626A3}"/>
              </a:ext>
              <a:ext uri="{C183D7F6-B498-43B3-948B-1728B52AA6E4}">
                <adec:decorative xmlns:adec="http://schemas.microsoft.com/office/drawing/2017/decorative" val="1"/>
              </a:ext>
            </a:extLst>
          </p:cNvPr>
          <p:cNvGrpSpPr/>
          <p:nvPr/>
        </p:nvGrpSpPr>
        <p:grpSpPr>
          <a:xfrm>
            <a:off x="4454382" y="121061"/>
            <a:ext cx="5939297" cy="1600410"/>
            <a:chOff x="2543983" y="-150025"/>
            <a:chExt cx="4554626" cy="1108680"/>
          </a:xfrm>
        </p:grpSpPr>
        <p:pic>
          <p:nvPicPr>
            <p:cNvPr id="21" name="Picture 20">
              <a:extLst>
                <a:ext uri="{FF2B5EF4-FFF2-40B4-BE49-F238E27FC236}">
                  <a16:creationId xmlns:a16="http://schemas.microsoft.com/office/drawing/2014/main" id="{9645A99F-1BE9-0BE7-91FC-728DF2B6978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9466" y="1832"/>
              <a:ext cx="1619143" cy="762089"/>
            </a:xfrm>
            <a:prstGeom prst="rect">
              <a:avLst/>
            </a:prstGeom>
          </p:spPr>
        </p:pic>
        <p:pic>
          <p:nvPicPr>
            <p:cNvPr id="23" name="Picture 22">
              <a:extLst>
                <a:ext uri="{FF2B5EF4-FFF2-40B4-BE49-F238E27FC236}">
                  <a16:creationId xmlns:a16="http://schemas.microsoft.com/office/drawing/2014/main" id="{209E31B7-4A93-FCDC-3FC7-84E755184E0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43983" y="-150025"/>
              <a:ext cx="1999071" cy="1108680"/>
            </a:xfrm>
            <a:prstGeom prst="rect">
              <a:avLst/>
            </a:prstGeom>
          </p:spPr>
        </p:pic>
      </p:grpSp>
    </p:spTree>
    <p:extLst>
      <p:ext uri="{BB962C8B-B14F-4D97-AF65-F5344CB8AC3E}">
        <p14:creationId xmlns:p14="http://schemas.microsoft.com/office/powerpoint/2010/main" val="2869306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B700B07-1475-56BC-DB6C-57C109EE3DD3}"/>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2190717-464F-F03D-7495-5E1ACD135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880905A-E3A8-899F-1235-7E8546C597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7A004D8-B3A4-3C1E-E0B5-3271AEBCB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E1A97D8-9B44-9F4B-5717-F4C0E547B5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5DFC142-8901-D56C-4A0C-9D96DCAFD9A5}"/>
              </a:ext>
            </a:extLst>
          </p:cNvPr>
          <p:cNvSpPr>
            <a:spLocks noGrp="1"/>
          </p:cNvSpPr>
          <p:nvPr>
            <p:ph type="title"/>
          </p:nvPr>
        </p:nvSpPr>
        <p:spPr>
          <a:xfrm>
            <a:off x="1371597" y="348865"/>
            <a:ext cx="10044023" cy="880495"/>
          </a:xfrm>
        </p:spPr>
        <p:txBody>
          <a:bodyPr anchor="ctr">
            <a:normAutofit/>
          </a:bodyPr>
          <a:lstStyle/>
          <a:p>
            <a:r>
              <a:rPr lang="en-GB" sz="4000" b="1" dirty="0">
                <a:solidFill>
                  <a:srgbClr val="FFFFFF"/>
                </a:solidFill>
              </a:rPr>
              <a:t>What Type of Provision Are We Looking For?</a:t>
            </a:r>
          </a:p>
        </p:txBody>
      </p:sp>
      <p:sp>
        <p:nvSpPr>
          <p:cNvPr id="4" name="Rectangle 1">
            <a:extLst>
              <a:ext uri="{FF2B5EF4-FFF2-40B4-BE49-F238E27FC236}">
                <a16:creationId xmlns:a16="http://schemas.microsoft.com/office/drawing/2014/main" id="{C4CB8834-8ADF-9315-097E-2FE10FE566ED}"/>
              </a:ext>
            </a:extLst>
          </p:cNvPr>
          <p:cNvSpPr>
            <a:spLocks noChangeArrowheads="1"/>
          </p:cNvSpPr>
          <p:nvPr/>
        </p:nvSpPr>
        <p:spPr bwMode="auto">
          <a:xfrm>
            <a:off x="1112838" y="27797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Table 4">
            <a:extLst>
              <a:ext uri="{FF2B5EF4-FFF2-40B4-BE49-F238E27FC236}">
                <a16:creationId xmlns:a16="http://schemas.microsoft.com/office/drawing/2014/main" id="{BF866C83-9FFD-E7FC-D72E-F4B642B4C52F}"/>
              </a:ext>
            </a:extLst>
          </p:cNvPr>
          <p:cNvGraphicFramePr>
            <a:graphicFrameLocks noGrp="1"/>
          </p:cNvGraphicFramePr>
          <p:nvPr>
            <p:extLst>
              <p:ext uri="{D42A27DB-BD31-4B8C-83A1-F6EECF244321}">
                <p14:modId xmlns:p14="http://schemas.microsoft.com/office/powerpoint/2010/main" val="662857570"/>
              </p:ext>
            </p:extLst>
          </p:nvPr>
        </p:nvGraphicFramePr>
        <p:xfrm>
          <a:off x="233680" y="1847850"/>
          <a:ext cx="11551919" cy="548069"/>
        </p:xfrm>
        <a:graphic>
          <a:graphicData uri="http://schemas.openxmlformats.org/drawingml/2006/table">
            <a:tbl>
              <a:tblPr firstRow="1" firstCol="1" bandRow="1"/>
              <a:tblGrid>
                <a:gridCol w="1879600">
                  <a:extLst>
                    <a:ext uri="{9D8B030D-6E8A-4147-A177-3AD203B41FA5}">
                      <a16:colId xmlns:a16="http://schemas.microsoft.com/office/drawing/2014/main" val="1526784745"/>
                    </a:ext>
                  </a:extLst>
                </a:gridCol>
                <a:gridCol w="5543524">
                  <a:extLst>
                    <a:ext uri="{9D8B030D-6E8A-4147-A177-3AD203B41FA5}">
                      <a16:colId xmlns:a16="http://schemas.microsoft.com/office/drawing/2014/main" val="3217920339"/>
                    </a:ext>
                  </a:extLst>
                </a:gridCol>
                <a:gridCol w="882334">
                  <a:extLst>
                    <a:ext uri="{9D8B030D-6E8A-4147-A177-3AD203B41FA5}">
                      <a16:colId xmlns:a16="http://schemas.microsoft.com/office/drawing/2014/main" val="575187122"/>
                    </a:ext>
                  </a:extLst>
                </a:gridCol>
                <a:gridCol w="3246461">
                  <a:extLst>
                    <a:ext uri="{9D8B030D-6E8A-4147-A177-3AD203B41FA5}">
                      <a16:colId xmlns:a16="http://schemas.microsoft.com/office/drawing/2014/main" val="3277192500"/>
                    </a:ext>
                  </a:extLst>
                </a:gridCol>
              </a:tblGrid>
              <a:tr h="506037">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Priority Group(s) and Themes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Rationale/evidence of need /useful data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Pipeline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Stages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Fundable Provision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2247672666"/>
                  </a:ext>
                </a:extLst>
              </a:tr>
            </a:tbl>
          </a:graphicData>
        </a:graphic>
      </p:graphicFrame>
      <p:graphicFrame>
        <p:nvGraphicFramePr>
          <p:cNvPr id="3" name="Table 2">
            <a:extLst>
              <a:ext uri="{FF2B5EF4-FFF2-40B4-BE49-F238E27FC236}">
                <a16:creationId xmlns:a16="http://schemas.microsoft.com/office/drawing/2014/main" id="{97A28B38-1AFB-1D17-3DFC-63CF2B5C8993}"/>
              </a:ext>
            </a:extLst>
          </p:cNvPr>
          <p:cNvGraphicFramePr>
            <a:graphicFrameLocks noGrp="1"/>
          </p:cNvGraphicFramePr>
          <p:nvPr>
            <p:extLst>
              <p:ext uri="{D42A27DB-BD31-4B8C-83A1-F6EECF244321}">
                <p14:modId xmlns:p14="http://schemas.microsoft.com/office/powerpoint/2010/main" val="675165157"/>
              </p:ext>
            </p:extLst>
          </p:nvPr>
        </p:nvGraphicFramePr>
        <p:xfrm>
          <a:off x="233679" y="2395919"/>
          <a:ext cx="11551920" cy="4113215"/>
        </p:xfrm>
        <a:graphic>
          <a:graphicData uri="http://schemas.openxmlformats.org/drawingml/2006/table">
            <a:tbl>
              <a:tblPr firstRow="1" firstCol="1" bandRow="1"/>
              <a:tblGrid>
                <a:gridCol w="1899921">
                  <a:extLst>
                    <a:ext uri="{9D8B030D-6E8A-4147-A177-3AD203B41FA5}">
                      <a16:colId xmlns:a16="http://schemas.microsoft.com/office/drawing/2014/main" val="1488796304"/>
                    </a:ext>
                  </a:extLst>
                </a:gridCol>
                <a:gridCol w="5504968">
                  <a:extLst>
                    <a:ext uri="{9D8B030D-6E8A-4147-A177-3AD203B41FA5}">
                      <a16:colId xmlns:a16="http://schemas.microsoft.com/office/drawing/2014/main" val="881698179"/>
                    </a:ext>
                  </a:extLst>
                </a:gridCol>
                <a:gridCol w="886231">
                  <a:extLst>
                    <a:ext uri="{9D8B030D-6E8A-4147-A177-3AD203B41FA5}">
                      <a16:colId xmlns:a16="http://schemas.microsoft.com/office/drawing/2014/main" val="4041112728"/>
                    </a:ext>
                  </a:extLst>
                </a:gridCol>
                <a:gridCol w="3260800">
                  <a:extLst>
                    <a:ext uri="{9D8B030D-6E8A-4147-A177-3AD203B41FA5}">
                      <a16:colId xmlns:a16="http://schemas.microsoft.com/office/drawing/2014/main" val="1682805174"/>
                    </a:ext>
                  </a:extLst>
                </a:gridCol>
              </a:tblGrid>
              <a:tr h="4113215">
                <a:tc>
                  <a:txBody>
                    <a:bodyPr/>
                    <a:lstStyle/>
                    <a:p>
                      <a:pPr marL="228600">
                        <a:lnSpc>
                          <a:spcPct val="107000"/>
                        </a:lnSpc>
                        <a:spcAft>
                          <a:spcPts val="800"/>
                        </a:spcAft>
                      </a:pPr>
                      <a:r>
                        <a:rPr lang="en-GB" sz="1400" b="1" dirty="0">
                          <a:effectLst/>
                          <a:latin typeface="Calibri" panose="020F0502020204030204" pitchFamily="34" charset="0"/>
                          <a:ea typeface="Calibri" panose="020F0502020204030204" pitchFamily="34" charset="0"/>
                          <a:cs typeface="Calibri" panose="020F0502020204030204" pitchFamily="34" charset="0"/>
                        </a:rPr>
                        <a:t>Community Justice </a:t>
                      </a:r>
                      <a:r>
                        <a:rPr lang="en-GB" sz="1400" dirty="0">
                          <a:effectLst/>
                          <a:latin typeface="Calibri" panose="020F0502020204030204" pitchFamily="34" charset="0"/>
                          <a:ea typeface="Calibri" panose="020F0502020204030204" pitchFamily="34" charset="0"/>
                          <a:cs typeface="Calibri" panose="020F0502020204030204" pitchFamily="34" charset="0"/>
                        </a:rPr>
                        <a:t>- Justice System experienced residents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Scotland, approximately 1 in 3 men and 1 in 10 women of working age have a criminal conviction.</a:t>
                      </a:r>
                      <a:r>
                        <a:rPr lang="en-GB" sz="1400" dirty="0">
                          <a:effectLst/>
                          <a:latin typeface="Calibri" panose="020F0502020204030204" pitchFamily="34" charset="0"/>
                          <a:ea typeface="Calibri" panose="020F0502020204030204" pitchFamily="34" charset="0"/>
                          <a:cs typeface="Calibri" panose="020F0502020204030204" pitchFamily="34" charset="0"/>
                        </a:rPr>
                        <a:t>  </a:t>
                      </a:r>
                      <a:r>
                        <a:rPr lang="en-GB"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Engaging with the community justice experienced population is recognised as particularly challenging.  Grant applicants are encouraged to clearly identify how they will do this.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base" hangingPunct="0">
                        <a:lnSpc>
                          <a:spcPct val="107000"/>
                        </a:lnSpc>
                        <a:spcAft>
                          <a:spcPts val="800"/>
                        </a:spcAft>
                      </a:pPr>
                      <a:r>
                        <a:rPr lang="en-GB"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Stage 1-5</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effectLst/>
                          <a:latin typeface="Calibri" panose="020F0502020204030204" pitchFamily="34" charset="0"/>
                          <a:ea typeface="Calibri" panose="020F0502020204030204" pitchFamily="34" charset="0"/>
                          <a:cs typeface="Calibri" panose="020F0502020204030204" pitchFamily="34"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effectLst/>
                          <a:latin typeface="Calibri" panose="020F0502020204030204" pitchFamily="34" charset="0"/>
                          <a:ea typeface="Calibri" panose="020F0502020204030204" pitchFamily="34" charset="0"/>
                          <a:cs typeface="Calibri" panose="020F0502020204030204" pitchFamily="34"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effectLst/>
                          <a:latin typeface="Calibri" panose="020F0502020204030204" pitchFamily="34" charset="0"/>
                          <a:ea typeface="Calibri" panose="020F0502020204030204" pitchFamily="34" charset="0"/>
                          <a:cs typeface="Calibri" panose="020F0502020204030204" pitchFamily="34"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effectLst/>
                          <a:latin typeface="Calibri" panose="020F0502020204030204" pitchFamily="34" charset="0"/>
                          <a:ea typeface="Calibri" panose="020F0502020204030204" pitchFamily="34" charset="0"/>
                          <a:cs typeface="Calibri" panose="020F0502020204030204" pitchFamily="34"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effectLst/>
                          <a:latin typeface="Calibri" panose="020F0502020204030204" pitchFamily="34" charset="0"/>
                          <a:ea typeface="Calibri" panose="020F0502020204030204" pitchFamily="34" charset="0"/>
                          <a:cs typeface="Calibri" panose="020F0502020204030204" pitchFamily="34"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effectLst/>
                          <a:latin typeface="Calibri" panose="020F0502020204030204" pitchFamily="34" charset="0"/>
                          <a:ea typeface="Calibri" panose="020F0502020204030204" pitchFamily="34" charset="0"/>
                          <a:cs typeface="Calibri" panose="020F0502020204030204" pitchFamily="34"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effectLst/>
                          <a:latin typeface="Calibri" panose="020F0502020204030204" pitchFamily="34" charset="0"/>
                          <a:ea typeface="Calibri" panose="020F0502020204030204" pitchFamily="34" charset="0"/>
                          <a:cs typeface="Calibri" panose="020F0502020204030204" pitchFamily="34"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effectLst/>
                          <a:latin typeface="Calibri" panose="020F0502020204030204" pitchFamily="34" charset="0"/>
                          <a:ea typeface="Calibri" panose="020F0502020204030204" pitchFamily="34" charset="0"/>
                          <a:cs typeface="Calibri" panose="020F0502020204030204" pitchFamily="34"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a:t>
                      </a:r>
                      <a:r>
                        <a:rPr lang="en-GB"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Specialist support for people with experience of the Community Justice system </a:t>
                      </a:r>
                      <a:r>
                        <a:rPr lang="en-GB"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which are impacting on access to employers/jobs. Working closely with Social Work colleagues to identify clients who will benefit from employability support across the justice process.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Evidence suggests that access to specialist support and guidance to justice experienced residents and potential employers in relation to convictions and access to appropriate work experience placements will be a key aspect of delivery.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33371119"/>
                  </a:ext>
                </a:extLst>
              </a:tr>
            </a:tbl>
          </a:graphicData>
        </a:graphic>
      </p:graphicFrame>
    </p:spTree>
    <p:extLst>
      <p:ext uri="{BB962C8B-B14F-4D97-AF65-F5344CB8AC3E}">
        <p14:creationId xmlns:p14="http://schemas.microsoft.com/office/powerpoint/2010/main" val="3712292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C05F9D6-3D51-0BFA-C095-4E2292189A83}"/>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C7D717-9BF3-1F66-0C5A-EFA3ADC12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7744119-E6A0-12D3-2DE3-DDE8E5D3B3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4AE2DDC-CF60-08F0-33AC-CB70D4331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F5C108D-96F9-A830-B723-E3D10E258A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D811DC4-02E2-87E3-D5CB-F1F219189E81}"/>
              </a:ext>
            </a:extLst>
          </p:cNvPr>
          <p:cNvSpPr>
            <a:spLocks noGrp="1"/>
          </p:cNvSpPr>
          <p:nvPr>
            <p:ph type="title"/>
          </p:nvPr>
        </p:nvSpPr>
        <p:spPr>
          <a:xfrm>
            <a:off x="1371597" y="348865"/>
            <a:ext cx="10044023" cy="880495"/>
          </a:xfrm>
        </p:spPr>
        <p:txBody>
          <a:bodyPr anchor="ctr">
            <a:normAutofit/>
          </a:bodyPr>
          <a:lstStyle/>
          <a:p>
            <a:r>
              <a:rPr lang="en-GB" sz="4000" b="1" dirty="0">
                <a:solidFill>
                  <a:srgbClr val="FFFFFF"/>
                </a:solidFill>
              </a:rPr>
              <a:t>What Type of Provision Are We Looking For?</a:t>
            </a:r>
          </a:p>
        </p:txBody>
      </p:sp>
      <p:sp>
        <p:nvSpPr>
          <p:cNvPr id="4" name="Rectangle 1">
            <a:extLst>
              <a:ext uri="{FF2B5EF4-FFF2-40B4-BE49-F238E27FC236}">
                <a16:creationId xmlns:a16="http://schemas.microsoft.com/office/drawing/2014/main" id="{7C156656-76FB-3B9E-9E5D-C0F20D497DF7}"/>
              </a:ext>
            </a:extLst>
          </p:cNvPr>
          <p:cNvSpPr>
            <a:spLocks noChangeArrowheads="1"/>
          </p:cNvSpPr>
          <p:nvPr/>
        </p:nvSpPr>
        <p:spPr bwMode="auto">
          <a:xfrm>
            <a:off x="1112838" y="27797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Table 4">
            <a:extLst>
              <a:ext uri="{FF2B5EF4-FFF2-40B4-BE49-F238E27FC236}">
                <a16:creationId xmlns:a16="http://schemas.microsoft.com/office/drawing/2014/main" id="{9FE89BA4-2239-B1F7-7EB4-11F551A2ECBE}"/>
              </a:ext>
            </a:extLst>
          </p:cNvPr>
          <p:cNvGraphicFramePr>
            <a:graphicFrameLocks noGrp="1"/>
          </p:cNvGraphicFramePr>
          <p:nvPr>
            <p:extLst>
              <p:ext uri="{D42A27DB-BD31-4B8C-83A1-F6EECF244321}">
                <p14:modId xmlns:p14="http://schemas.microsoft.com/office/powerpoint/2010/main" val="1825031689"/>
              </p:ext>
            </p:extLst>
          </p:nvPr>
        </p:nvGraphicFramePr>
        <p:xfrm>
          <a:off x="233680" y="1847850"/>
          <a:ext cx="11551919" cy="548069"/>
        </p:xfrm>
        <a:graphic>
          <a:graphicData uri="http://schemas.openxmlformats.org/drawingml/2006/table">
            <a:tbl>
              <a:tblPr firstRow="1" firstCol="1" bandRow="1"/>
              <a:tblGrid>
                <a:gridCol w="1493520">
                  <a:extLst>
                    <a:ext uri="{9D8B030D-6E8A-4147-A177-3AD203B41FA5}">
                      <a16:colId xmlns:a16="http://schemas.microsoft.com/office/drawing/2014/main" val="1526784745"/>
                    </a:ext>
                  </a:extLst>
                </a:gridCol>
                <a:gridCol w="6451600">
                  <a:extLst>
                    <a:ext uri="{9D8B030D-6E8A-4147-A177-3AD203B41FA5}">
                      <a16:colId xmlns:a16="http://schemas.microsoft.com/office/drawing/2014/main" val="3217920339"/>
                    </a:ext>
                  </a:extLst>
                </a:gridCol>
                <a:gridCol w="782320">
                  <a:extLst>
                    <a:ext uri="{9D8B030D-6E8A-4147-A177-3AD203B41FA5}">
                      <a16:colId xmlns:a16="http://schemas.microsoft.com/office/drawing/2014/main" val="575187122"/>
                    </a:ext>
                  </a:extLst>
                </a:gridCol>
                <a:gridCol w="2824479">
                  <a:extLst>
                    <a:ext uri="{9D8B030D-6E8A-4147-A177-3AD203B41FA5}">
                      <a16:colId xmlns:a16="http://schemas.microsoft.com/office/drawing/2014/main" val="3277192500"/>
                    </a:ext>
                  </a:extLst>
                </a:gridCol>
              </a:tblGrid>
              <a:tr h="506037">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Priority Group(s) and Themes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Rationale/evidence of need /useful data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Pipeline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Stages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Fundable Provision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2247672666"/>
                  </a:ext>
                </a:extLst>
              </a:tr>
            </a:tbl>
          </a:graphicData>
        </a:graphic>
      </p:graphicFrame>
      <p:graphicFrame>
        <p:nvGraphicFramePr>
          <p:cNvPr id="3" name="Table 2">
            <a:extLst>
              <a:ext uri="{FF2B5EF4-FFF2-40B4-BE49-F238E27FC236}">
                <a16:creationId xmlns:a16="http://schemas.microsoft.com/office/drawing/2014/main" id="{7B4201EE-E1C4-8517-6E6C-45EA6BAE2A78}"/>
              </a:ext>
            </a:extLst>
          </p:cNvPr>
          <p:cNvGraphicFramePr>
            <a:graphicFrameLocks noGrp="1"/>
          </p:cNvGraphicFramePr>
          <p:nvPr>
            <p:extLst>
              <p:ext uri="{D42A27DB-BD31-4B8C-83A1-F6EECF244321}">
                <p14:modId xmlns:p14="http://schemas.microsoft.com/office/powerpoint/2010/main" val="3339317691"/>
              </p:ext>
            </p:extLst>
          </p:nvPr>
        </p:nvGraphicFramePr>
        <p:xfrm>
          <a:off x="233679" y="2395919"/>
          <a:ext cx="11551920" cy="4462081"/>
        </p:xfrm>
        <a:graphic>
          <a:graphicData uri="http://schemas.openxmlformats.org/drawingml/2006/table">
            <a:tbl>
              <a:tblPr firstRow="1" firstCol="1" bandRow="1"/>
              <a:tblGrid>
                <a:gridCol w="1503681">
                  <a:extLst>
                    <a:ext uri="{9D8B030D-6E8A-4147-A177-3AD203B41FA5}">
                      <a16:colId xmlns:a16="http://schemas.microsoft.com/office/drawing/2014/main" val="1488796304"/>
                    </a:ext>
                  </a:extLst>
                </a:gridCol>
                <a:gridCol w="6421120">
                  <a:extLst>
                    <a:ext uri="{9D8B030D-6E8A-4147-A177-3AD203B41FA5}">
                      <a16:colId xmlns:a16="http://schemas.microsoft.com/office/drawing/2014/main" val="881698179"/>
                    </a:ext>
                  </a:extLst>
                </a:gridCol>
                <a:gridCol w="802640">
                  <a:extLst>
                    <a:ext uri="{9D8B030D-6E8A-4147-A177-3AD203B41FA5}">
                      <a16:colId xmlns:a16="http://schemas.microsoft.com/office/drawing/2014/main" val="4041112728"/>
                    </a:ext>
                  </a:extLst>
                </a:gridCol>
                <a:gridCol w="2824479">
                  <a:extLst>
                    <a:ext uri="{9D8B030D-6E8A-4147-A177-3AD203B41FA5}">
                      <a16:colId xmlns:a16="http://schemas.microsoft.com/office/drawing/2014/main" val="1682805174"/>
                    </a:ext>
                  </a:extLst>
                </a:gridCol>
              </a:tblGrid>
              <a:tr h="4462081">
                <a:tc>
                  <a:txBody>
                    <a:bodyPr/>
                    <a:lstStyle/>
                    <a:p>
                      <a:pPr marL="0" lvl="0" indent="0">
                        <a:lnSpc>
                          <a:spcPct val="107000"/>
                        </a:lnSpc>
                        <a:spcAft>
                          <a:spcPts val="800"/>
                        </a:spcAft>
                        <a:buFont typeface="+mj-lt"/>
                        <a:buNone/>
                      </a:pPr>
                      <a:r>
                        <a:rPr lang="en-GB" sz="1400" b="1" dirty="0">
                          <a:effectLst/>
                          <a:latin typeface="Calibri" panose="020F0502020204030204" pitchFamily="34" charset="0"/>
                          <a:ea typeface="Calibri" panose="020F0502020204030204" pitchFamily="34" charset="0"/>
                          <a:cs typeface="Calibri" panose="020F0502020204030204" pitchFamily="34" charset="0"/>
                        </a:rPr>
                        <a:t>Families facing poverty - </a:t>
                      </a:r>
                      <a:r>
                        <a:rPr lang="en-GB" sz="1400" dirty="0">
                          <a:effectLst/>
                          <a:latin typeface="Calibri" panose="020F0502020204030204" pitchFamily="34" charset="0"/>
                          <a:ea typeface="Calibri" panose="020F0502020204030204" pitchFamily="34" charset="0"/>
                          <a:cs typeface="Calibri" panose="020F0502020204030204" pitchFamily="34" charset="0"/>
                        </a:rPr>
                        <a:t>Parents/kinship carers</a:t>
                      </a:r>
                      <a:r>
                        <a:rPr lang="en-GB" sz="1400" b="1" dirty="0">
                          <a:effectLst/>
                          <a:latin typeface="Calibri" panose="020F0502020204030204" pitchFamily="34" charset="0"/>
                          <a:ea typeface="Calibri" panose="020F0502020204030204" pitchFamily="34" charset="0"/>
                          <a:cs typeface="Calibri" panose="020F0502020204030204" pitchFamily="34" charset="0"/>
                        </a:rPr>
                        <a:t> </a:t>
                      </a:r>
                      <a:r>
                        <a:rPr lang="en-GB" sz="1400" dirty="0">
                          <a:effectLst/>
                          <a:latin typeface="Calibri" panose="020F0502020204030204" pitchFamily="34" charset="0"/>
                          <a:ea typeface="Calibri" panose="020F0502020204030204" pitchFamily="34" charset="0"/>
                          <a:cs typeface="Calibri" panose="020F0502020204030204" pitchFamily="34" charset="0"/>
                        </a:rPr>
                        <a:t>including those affected by in-work poverty.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400">
                          <a:effectLst/>
                          <a:latin typeface="Calibri" panose="020F0502020204030204" pitchFamily="34" charset="0"/>
                          <a:ea typeface="Calibri" panose="020F0502020204030204" pitchFamily="34" charset="0"/>
                          <a:cs typeface="Calibri" panose="020F0502020204030204" pitchFamily="34" charset="0"/>
                        </a:rPr>
                        <a:t>28% </a:t>
                      </a:r>
                      <a:r>
                        <a:rPr lang="en-GB" sz="1400" dirty="0">
                          <a:effectLst/>
                          <a:latin typeface="Calibri" panose="020F0502020204030204" pitchFamily="34" charset="0"/>
                          <a:ea typeface="Calibri" panose="020F0502020204030204" pitchFamily="34" charset="0"/>
                          <a:cs typeface="Calibri" panose="020F0502020204030204" pitchFamily="34" charset="0"/>
                        </a:rPr>
                        <a:t>of children in West Dunbartonshire are living in poverty.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A key focus of our parental employment work is to reach those parents more likely to be impacted by poverty: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Single parents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Families impacted by disability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Parents under 25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Parents with children under 1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Parents with 3 or more children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Ethnic minority parents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Experience of the care system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Understanding the prevalence of households likely to be affected by disadvantage is crucial for employability, learning and support initiatives.</a:t>
                      </a:r>
                      <a:br>
                        <a:rPr lang="en-GB"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panose="020F0502020204030204" pitchFamily="34" charset="0"/>
                          <a:ea typeface="Calibri" panose="020F0502020204030204" pitchFamily="34" charset="0"/>
                          <a:cs typeface="Times New Roman" panose="02020603050405020304" pitchFamily="18" charset="0"/>
                        </a:rPr>
                        <a:t>It is essential to address the specific challenges faced by these families in the area and tailor support services accordingly.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base" hangingPunct="0">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All stages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400" b="1" dirty="0">
                          <a:effectLst/>
                          <a:latin typeface="Calibri" panose="020F0502020204030204" pitchFamily="34" charset="0"/>
                          <a:ea typeface="Calibri" panose="020F0502020204030204" pitchFamily="34" charset="0"/>
                          <a:cs typeface="Calibri" panose="020F0502020204030204" pitchFamily="34" charset="0"/>
                        </a:rPr>
                        <a:t>4.1 Engagement, essential and Life-skills programmes for parents</a:t>
                      </a:r>
                      <a:r>
                        <a:rPr lang="en-GB" sz="1400" dirty="0">
                          <a:effectLst/>
                          <a:latin typeface="Calibri" panose="020F0502020204030204" pitchFamily="34" charset="0"/>
                          <a:ea typeface="Calibri" panose="020F0502020204030204" pitchFamily="34" charset="0"/>
                          <a:cs typeface="Calibri" panose="020F0502020204030204" pitchFamily="34" charset="0"/>
                        </a:rPr>
                        <a:t> that will help to support the wider development needs of parents including wellbeing and social prescription and will positively impact on their employability journey.  This should include 121 support and group work.</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effectLst/>
                          <a:latin typeface="Calibri" panose="020F0502020204030204" pitchFamily="34" charset="0"/>
                          <a:ea typeface="Calibri" panose="020F0502020204030204" pitchFamily="34" charset="0"/>
                          <a:cs typeface="Calibri" panose="020F0502020204030204" pitchFamily="34" charset="0"/>
                        </a:rPr>
                        <a:t>4.2 Other programmes supporting parents into employment </a:t>
                      </a:r>
                      <a:r>
                        <a:rPr lang="en-GB" sz="1400" dirty="0">
                          <a:effectLst/>
                          <a:latin typeface="Calibri" panose="020F0502020204030204" pitchFamily="34" charset="0"/>
                          <a:ea typeface="Calibri" panose="020F0502020204030204" pitchFamily="34" charset="0"/>
                          <a:cs typeface="Calibri" panose="020F0502020204030204" pitchFamily="34" charset="0"/>
                        </a:rPr>
                        <a:t>or </a:t>
                      </a:r>
                      <a:r>
                        <a:rPr lang="en-GB" sz="1400" b="1" dirty="0">
                          <a:effectLst/>
                          <a:latin typeface="Calibri" panose="020F0502020204030204" pitchFamily="34" charset="0"/>
                          <a:ea typeface="Calibri" panose="020F0502020204030204" pitchFamily="34" charset="0"/>
                          <a:cs typeface="Calibri" panose="020F0502020204030204" pitchFamily="34" charset="0"/>
                        </a:rPr>
                        <a:t>improved employment</a:t>
                      </a:r>
                      <a:r>
                        <a:rPr lang="en-GB" sz="1400" dirty="0">
                          <a:effectLst/>
                          <a:latin typeface="Calibri" panose="020F0502020204030204" pitchFamily="34" charset="0"/>
                          <a:ea typeface="Calibri" panose="020F0502020204030204" pitchFamily="34" charset="0"/>
                          <a:cs typeface="Calibri" panose="020F0502020204030204" pitchFamily="34" charset="0"/>
                        </a:rPr>
                        <a: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effectLst/>
                          <a:latin typeface="Calibri" panose="020F0502020204030204" pitchFamily="34" charset="0"/>
                          <a:ea typeface="Calibri" panose="020F0502020204030204" pitchFamily="34" charset="0"/>
                          <a:cs typeface="Calibri" panose="020F050202020403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33371119"/>
                  </a:ext>
                </a:extLst>
              </a:tr>
            </a:tbl>
          </a:graphicData>
        </a:graphic>
      </p:graphicFrame>
    </p:spTree>
    <p:extLst>
      <p:ext uri="{BB962C8B-B14F-4D97-AF65-F5344CB8AC3E}">
        <p14:creationId xmlns:p14="http://schemas.microsoft.com/office/powerpoint/2010/main" val="242221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DED6EF8-6223-CB9F-89E1-F3A64167A5A2}"/>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BCC4620-9F38-5447-BBA2-7837B8E0B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C20D622-932A-01E8-1820-CE1F75FA74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22C83-5BF8-E759-92A2-2B70F79406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1DD36FB-C636-6C45-20EA-B5FD0C7D57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4E27B14-0702-1F03-8A2A-4E25DD3F9547}"/>
              </a:ext>
            </a:extLst>
          </p:cNvPr>
          <p:cNvSpPr>
            <a:spLocks noGrp="1"/>
          </p:cNvSpPr>
          <p:nvPr>
            <p:ph type="title"/>
          </p:nvPr>
        </p:nvSpPr>
        <p:spPr>
          <a:xfrm>
            <a:off x="1371597" y="348865"/>
            <a:ext cx="10044023" cy="880495"/>
          </a:xfrm>
        </p:spPr>
        <p:txBody>
          <a:bodyPr anchor="ctr">
            <a:normAutofit/>
          </a:bodyPr>
          <a:lstStyle/>
          <a:p>
            <a:r>
              <a:rPr lang="en-GB" sz="4000" b="1" dirty="0">
                <a:solidFill>
                  <a:srgbClr val="FFFFFF"/>
                </a:solidFill>
              </a:rPr>
              <a:t>What Type of Provision Are We Looking For?</a:t>
            </a:r>
          </a:p>
        </p:txBody>
      </p:sp>
      <p:sp>
        <p:nvSpPr>
          <p:cNvPr id="4" name="Rectangle 1">
            <a:extLst>
              <a:ext uri="{FF2B5EF4-FFF2-40B4-BE49-F238E27FC236}">
                <a16:creationId xmlns:a16="http://schemas.microsoft.com/office/drawing/2014/main" id="{D022C2F8-2A5F-1A70-7978-46003B298AAA}"/>
              </a:ext>
            </a:extLst>
          </p:cNvPr>
          <p:cNvSpPr>
            <a:spLocks noChangeArrowheads="1"/>
          </p:cNvSpPr>
          <p:nvPr/>
        </p:nvSpPr>
        <p:spPr bwMode="auto">
          <a:xfrm>
            <a:off x="1112838" y="27797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Table 4">
            <a:extLst>
              <a:ext uri="{FF2B5EF4-FFF2-40B4-BE49-F238E27FC236}">
                <a16:creationId xmlns:a16="http://schemas.microsoft.com/office/drawing/2014/main" id="{194C4715-8469-807A-AA1C-322B8356CBE2}"/>
              </a:ext>
            </a:extLst>
          </p:cNvPr>
          <p:cNvGraphicFramePr>
            <a:graphicFrameLocks noGrp="1"/>
          </p:cNvGraphicFramePr>
          <p:nvPr/>
        </p:nvGraphicFramePr>
        <p:xfrm>
          <a:off x="233680" y="1847850"/>
          <a:ext cx="11551919" cy="548069"/>
        </p:xfrm>
        <a:graphic>
          <a:graphicData uri="http://schemas.openxmlformats.org/drawingml/2006/table">
            <a:tbl>
              <a:tblPr firstRow="1" firstCol="1" bandRow="1"/>
              <a:tblGrid>
                <a:gridCol w="1910080">
                  <a:extLst>
                    <a:ext uri="{9D8B030D-6E8A-4147-A177-3AD203B41FA5}">
                      <a16:colId xmlns:a16="http://schemas.microsoft.com/office/drawing/2014/main" val="1526784745"/>
                    </a:ext>
                  </a:extLst>
                </a:gridCol>
                <a:gridCol w="5513044">
                  <a:extLst>
                    <a:ext uri="{9D8B030D-6E8A-4147-A177-3AD203B41FA5}">
                      <a16:colId xmlns:a16="http://schemas.microsoft.com/office/drawing/2014/main" val="3217920339"/>
                    </a:ext>
                  </a:extLst>
                </a:gridCol>
                <a:gridCol w="882334">
                  <a:extLst>
                    <a:ext uri="{9D8B030D-6E8A-4147-A177-3AD203B41FA5}">
                      <a16:colId xmlns:a16="http://schemas.microsoft.com/office/drawing/2014/main" val="575187122"/>
                    </a:ext>
                  </a:extLst>
                </a:gridCol>
                <a:gridCol w="3246461">
                  <a:extLst>
                    <a:ext uri="{9D8B030D-6E8A-4147-A177-3AD203B41FA5}">
                      <a16:colId xmlns:a16="http://schemas.microsoft.com/office/drawing/2014/main" val="3277192500"/>
                    </a:ext>
                  </a:extLst>
                </a:gridCol>
              </a:tblGrid>
              <a:tr h="506037">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Priority Group(s) and Themes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Rationale/evidence of need /useful data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Pipeline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Stages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Fundable Provision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2247672666"/>
                  </a:ext>
                </a:extLst>
              </a:tr>
            </a:tbl>
          </a:graphicData>
        </a:graphic>
      </p:graphicFrame>
      <p:graphicFrame>
        <p:nvGraphicFramePr>
          <p:cNvPr id="3" name="Table 2">
            <a:extLst>
              <a:ext uri="{FF2B5EF4-FFF2-40B4-BE49-F238E27FC236}">
                <a16:creationId xmlns:a16="http://schemas.microsoft.com/office/drawing/2014/main" id="{D22C345E-1B53-7CC8-DE5E-6F61C73C4036}"/>
              </a:ext>
            </a:extLst>
          </p:cNvPr>
          <p:cNvGraphicFramePr>
            <a:graphicFrameLocks noGrp="1"/>
          </p:cNvGraphicFramePr>
          <p:nvPr>
            <p:extLst>
              <p:ext uri="{D42A27DB-BD31-4B8C-83A1-F6EECF244321}">
                <p14:modId xmlns:p14="http://schemas.microsoft.com/office/powerpoint/2010/main" val="550173312"/>
              </p:ext>
            </p:extLst>
          </p:nvPr>
        </p:nvGraphicFramePr>
        <p:xfrm>
          <a:off x="233679" y="2395919"/>
          <a:ext cx="11551920" cy="4462081"/>
        </p:xfrm>
        <a:graphic>
          <a:graphicData uri="http://schemas.openxmlformats.org/drawingml/2006/table">
            <a:tbl>
              <a:tblPr firstRow="1" firstCol="1" bandRow="1"/>
              <a:tblGrid>
                <a:gridCol w="1910081">
                  <a:extLst>
                    <a:ext uri="{9D8B030D-6E8A-4147-A177-3AD203B41FA5}">
                      <a16:colId xmlns:a16="http://schemas.microsoft.com/office/drawing/2014/main" val="1488796304"/>
                    </a:ext>
                  </a:extLst>
                </a:gridCol>
                <a:gridCol w="5494808">
                  <a:extLst>
                    <a:ext uri="{9D8B030D-6E8A-4147-A177-3AD203B41FA5}">
                      <a16:colId xmlns:a16="http://schemas.microsoft.com/office/drawing/2014/main" val="881698179"/>
                    </a:ext>
                  </a:extLst>
                </a:gridCol>
                <a:gridCol w="886231">
                  <a:extLst>
                    <a:ext uri="{9D8B030D-6E8A-4147-A177-3AD203B41FA5}">
                      <a16:colId xmlns:a16="http://schemas.microsoft.com/office/drawing/2014/main" val="4041112728"/>
                    </a:ext>
                  </a:extLst>
                </a:gridCol>
                <a:gridCol w="3260800">
                  <a:extLst>
                    <a:ext uri="{9D8B030D-6E8A-4147-A177-3AD203B41FA5}">
                      <a16:colId xmlns:a16="http://schemas.microsoft.com/office/drawing/2014/main" val="1682805174"/>
                    </a:ext>
                  </a:extLst>
                </a:gridCol>
              </a:tblGrid>
              <a:tr h="4462081">
                <a:tc>
                  <a:txBody>
                    <a:bodyPr/>
                    <a:lstStyle/>
                    <a:p>
                      <a:pPr marL="228600">
                        <a:lnSpc>
                          <a:spcPct val="107000"/>
                        </a:lnSpc>
                        <a:spcAft>
                          <a:spcPts val="8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Vulnerable Young People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School leavers, unemployed or economically inactive young people including care experienced young people and young people who are neurodiverse.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base" hangingPunct="0">
                        <a:lnSpc>
                          <a:spcPct val="107000"/>
                        </a:lnSpc>
                        <a:spcAft>
                          <a:spcPts val="80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Key workers support young people, and commissioned provision enhances the range of options available to help young people progress towards and into work. This includes transition key workers in schools and ‘Thrive’ and ‘Ready to Thrive’ personal development programmes.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Working4U ‘Thrive’ and ‘Ready to Thrive’ Programme is a stage 1 personal development programme supporting young people aged 16 – 24 to progress towards a positive destination of their choice.</a:t>
                      </a: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base" hangingPunct="0">
                        <a:lnSpc>
                          <a:spcPct val="107000"/>
                        </a:lnSpc>
                        <a:spcAft>
                          <a:spcPts val="80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Stages 1-4</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Stages 1-4</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a:effectLst/>
                          <a:latin typeface="Calibri" panose="020F0502020204030204" pitchFamily="34" charset="0"/>
                          <a:ea typeface="Calibri" panose="020F0502020204030204" pitchFamily="34" charset="0"/>
                          <a:cs typeface="Calibri" panose="020F0502020204030204" pitchFamily="34" charset="0"/>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5.1 </a:t>
                      </a:r>
                      <a:r>
                        <a:rPr lang="en-GB"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Personal Social Development programmes</a:t>
                      </a:r>
                      <a:r>
                        <a:rPr lang="en-GB"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school leavers/ young people up to 29 years which provide training; essential skills development, qualifications, employment related skills and include work experience.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 Programmes specifically for young people</a:t>
                      </a: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aged </a:t>
                      </a:r>
                      <a:r>
                        <a:rPr lang="en-GB" sz="1400" dirty="0">
                          <a:effectLst/>
                          <a:latin typeface="Calibri" panose="020F0502020204030204" pitchFamily="34" charset="0"/>
                          <a:ea typeface="Calibri" panose="020F0502020204030204" pitchFamily="34" charset="0"/>
                          <a:cs typeface="Times New Roman" panose="02020603050405020304" pitchFamily="18" charset="0"/>
                        </a:rPr>
                        <a:t>16-29 </a:t>
                      </a: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years including foundation skills; industry </a:t>
                      </a:r>
                      <a:r>
                        <a:rPr lang="en-GB"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specific training; work experience; job matching; access to </a:t>
                      </a:r>
                      <a:r>
                        <a:rPr lang="en-GB" sz="1400" dirty="0">
                          <a:effectLst/>
                          <a:latin typeface="Calibri" panose="020F0502020204030204" pitchFamily="34" charset="0"/>
                          <a:ea typeface="Calibri" panose="020F0502020204030204" pitchFamily="34" charset="0"/>
                          <a:cs typeface="Calibri" panose="020F0502020204030204" pitchFamily="34" charset="0"/>
                        </a:rPr>
                        <a:t>Apprenticeship programmes (please detail the frameworks training aligns with) and </a:t>
                      </a:r>
                      <a:r>
                        <a:rPr lang="en-GB"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work support.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33371119"/>
                  </a:ext>
                </a:extLst>
              </a:tr>
            </a:tbl>
          </a:graphicData>
        </a:graphic>
      </p:graphicFrame>
    </p:spTree>
    <p:extLst>
      <p:ext uri="{BB962C8B-B14F-4D97-AF65-F5344CB8AC3E}">
        <p14:creationId xmlns:p14="http://schemas.microsoft.com/office/powerpoint/2010/main" val="2471866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6D4D072-37D8-A1B1-AD6B-BB99739D83EB}"/>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18E895-231C-51B2-E57C-0F1DB0CD5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8FB121-A6EF-E7E5-D30F-A18309C13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3193684-08CC-16D9-4EF0-1C92E4A06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FFD7954-C7E6-6570-7401-EAA0EB045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6600396-F78F-8FA7-A54B-40E64EA15ABE}"/>
              </a:ext>
            </a:extLst>
          </p:cNvPr>
          <p:cNvSpPr>
            <a:spLocks noGrp="1"/>
          </p:cNvSpPr>
          <p:nvPr>
            <p:ph type="title"/>
          </p:nvPr>
        </p:nvSpPr>
        <p:spPr>
          <a:xfrm>
            <a:off x="1371597" y="348865"/>
            <a:ext cx="10044023" cy="880495"/>
          </a:xfrm>
        </p:spPr>
        <p:txBody>
          <a:bodyPr anchor="ctr">
            <a:normAutofit/>
          </a:bodyPr>
          <a:lstStyle/>
          <a:p>
            <a:r>
              <a:rPr lang="en-GB" sz="4000" b="1" dirty="0">
                <a:solidFill>
                  <a:srgbClr val="FFFFFF"/>
                </a:solidFill>
              </a:rPr>
              <a:t>What Type of Provision Are We Looking For?</a:t>
            </a:r>
          </a:p>
        </p:txBody>
      </p:sp>
      <p:sp>
        <p:nvSpPr>
          <p:cNvPr id="4" name="Rectangle 1">
            <a:extLst>
              <a:ext uri="{FF2B5EF4-FFF2-40B4-BE49-F238E27FC236}">
                <a16:creationId xmlns:a16="http://schemas.microsoft.com/office/drawing/2014/main" id="{5FAB8C74-8F73-2830-3754-A695E4C18402}"/>
              </a:ext>
            </a:extLst>
          </p:cNvPr>
          <p:cNvSpPr>
            <a:spLocks noChangeArrowheads="1"/>
          </p:cNvSpPr>
          <p:nvPr/>
        </p:nvSpPr>
        <p:spPr bwMode="auto">
          <a:xfrm>
            <a:off x="1112838" y="27797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Table 4">
            <a:extLst>
              <a:ext uri="{FF2B5EF4-FFF2-40B4-BE49-F238E27FC236}">
                <a16:creationId xmlns:a16="http://schemas.microsoft.com/office/drawing/2014/main" id="{57D15EBC-9AE7-B0D6-939D-41F3D35CC7F6}"/>
              </a:ext>
            </a:extLst>
          </p:cNvPr>
          <p:cNvGraphicFramePr>
            <a:graphicFrameLocks noGrp="1"/>
          </p:cNvGraphicFramePr>
          <p:nvPr>
            <p:extLst>
              <p:ext uri="{D42A27DB-BD31-4B8C-83A1-F6EECF244321}">
                <p14:modId xmlns:p14="http://schemas.microsoft.com/office/powerpoint/2010/main" val="655688458"/>
              </p:ext>
            </p:extLst>
          </p:nvPr>
        </p:nvGraphicFramePr>
        <p:xfrm>
          <a:off x="233680" y="1638811"/>
          <a:ext cx="11551919" cy="548069"/>
        </p:xfrm>
        <a:graphic>
          <a:graphicData uri="http://schemas.openxmlformats.org/drawingml/2006/table">
            <a:tbl>
              <a:tblPr firstRow="1" firstCol="1" bandRow="1"/>
              <a:tblGrid>
                <a:gridCol w="1524000">
                  <a:extLst>
                    <a:ext uri="{9D8B030D-6E8A-4147-A177-3AD203B41FA5}">
                      <a16:colId xmlns:a16="http://schemas.microsoft.com/office/drawing/2014/main" val="1526784745"/>
                    </a:ext>
                  </a:extLst>
                </a:gridCol>
                <a:gridCol w="4287520">
                  <a:extLst>
                    <a:ext uri="{9D8B030D-6E8A-4147-A177-3AD203B41FA5}">
                      <a16:colId xmlns:a16="http://schemas.microsoft.com/office/drawing/2014/main" val="3217920339"/>
                    </a:ext>
                  </a:extLst>
                </a:gridCol>
                <a:gridCol w="792480">
                  <a:extLst>
                    <a:ext uri="{9D8B030D-6E8A-4147-A177-3AD203B41FA5}">
                      <a16:colId xmlns:a16="http://schemas.microsoft.com/office/drawing/2014/main" val="575187122"/>
                    </a:ext>
                  </a:extLst>
                </a:gridCol>
                <a:gridCol w="4947919">
                  <a:extLst>
                    <a:ext uri="{9D8B030D-6E8A-4147-A177-3AD203B41FA5}">
                      <a16:colId xmlns:a16="http://schemas.microsoft.com/office/drawing/2014/main" val="3277192500"/>
                    </a:ext>
                  </a:extLst>
                </a:gridCol>
              </a:tblGrid>
              <a:tr h="506037">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Priority Group(s) and Themes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Rationale/evidence of need /useful data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Pipeline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Stages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Fundable Provision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2247672666"/>
                  </a:ext>
                </a:extLst>
              </a:tr>
            </a:tbl>
          </a:graphicData>
        </a:graphic>
      </p:graphicFrame>
      <p:graphicFrame>
        <p:nvGraphicFramePr>
          <p:cNvPr id="3" name="Table 2">
            <a:extLst>
              <a:ext uri="{FF2B5EF4-FFF2-40B4-BE49-F238E27FC236}">
                <a16:creationId xmlns:a16="http://schemas.microsoft.com/office/drawing/2014/main" id="{7A29E400-A341-E788-2096-D2D4F09826B2}"/>
              </a:ext>
            </a:extLst>
          </p:cNvPr>
          <p:cNvGraphicFramePr>
            <a:graphicFrameLocks noGrp="1"/>
          </p:cNvGraphicFramePr>
          <p:nvPr>
            <p:extLst>
              <p:ext uri="{D42A27DB-BD31-4B8C-83A1-F6EECF244321}">
                <p14:modId xmlns:p14="http://schemas.microsoft.com/office/powerpoint/2010/main" val="1301863647"/>
              </p:ext>
            </p:extLst>
          </p:nvPr>
        </p:nvGraphicFramePr>
        <p:xfrm>
          <a:off x="233680" y="2186880"/>
          <a:ext cx="11551920" cy="4733485"/>
        </p:xfrm>
        <a:graphic>
          <a:graphicData uri="http://schemas.openxmlformats.org/drawingml/2006/table">
            <a:tbl>
              <a:tblPr firstRow="1" firstCol="1" bandRow="1"/>
              <a:tblGrid>
                <a:gridCol w="1493520">
                  <a:extLst>
                    <a:ext uri="{9D8B030D-6E8A-4147-A177-3AD203B41FA5}">
                      <a16:colId xmlns:a16="http://schemas.microsoft.com/office/drawing/2014/main" val="1488796304"/>
                    </a:ext>
                  </a:extLst>
                </a:gridCol>
                <a:gridCol w="4368800">
                  <a:extLst>
                    <a:ext uri="{9D8B030D-6E8A-4147-A177-3AD203B41FA5}">
                      <a16:colId xmlns:a16="http://schemas.microsoft.com/office/drawing/2014/main" val="881698179"/>
                    </a:ext>
                  </a:extLst>
                </a:gridCol>
                <a:gridCol w="751840">
                  <a:extLst>
                    <a:ext uri="{9D8B030D-6E8A-4147-A177-3AD203B41FA5}">
                      <a16:colId xmlns:a16="http://schemas.microsoft.com/office/drawing/2014/main" val="4041112728"/>
                    </a:ext>
                  </a:extLst>
                </a:gridCol>
                <a:gridCol w="4937760">
                  <a:extLst>
                    <a:ext uri="{9D8B030D-6E8A-4147-A177-3AD203B41FA5}">
                      <a16:colId xmlns:a16="http://schemas.microsoft.com/office/drawing/2014/main" val="1682805174"/>
                    </a:ext>
                  </a:extLst>
                </a:gridCol>
              </a:tblGrid>
              <a:tr h="4733485">
                <a:tc>
                  <a:txBody>
                    <a:bodyPr/>
                    <a:lstStyle/>
                    <a:p>
                      <a:pPr marL="0" lvl="0" indent="0">
                        <a:lnSpc>
                          <a:spcPct val="107000"/>
                        </a:lnSpc>
                        <a:spcAft>
                          <a:spcPts val="800"/>
                        </a:spcAft>
                        <a:buFont typeface="+mj-lt"/>
                        <a:buNone/>
                      </a:pPr>
                      <a:r>
                        <a:rPr lang="en-GB" sz="1400" b="1" dirty="0">
                          <a:effectLst/>
                          <a:latin typeface="Calibri" panose="020F0502020204030204" pitchFamily="34" charset="0"/>
                          <a:ea typeface="Calibri" panose="020F0502020204030204" pitchFamily="34" charset="0"/>
                          <a:cs typeface="Calibri" panose="020F0502020204030204" pitchFamily="34" charset="0"/>
                        </a:rPr>
                        <a:t>Vocational Activity </a:t>
                      </a:r>
                      <a:r>
                        <a:rPr lang="en-GB" sz="1400" dirty="0">
                          <a:effectLst/>
                          <a:latin typeface="Calibri" panose="020F0502020204030204" pitchFamily="34" charset="0"/>
                          <a:ea typeface="Calibri" panose="020F0502020204030204" pitchFamily="34" charset="0"/>
                          <a:cs typeface="Calibri" panose="020F0502020204030204" pitchFamily="34" charset="0"/>
                        </a:rPr>
                        <a:t>- residents requiring vocational skills and work experience to progress into employment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The LEP recognises the need to provide vocational skills training in sectors where there are likely to be vacancies over the coming year.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The aspiration of the SEG is to support those gaining vocational skills to progress into related and sustainable work opportunities in West Dunbartonshire, or within other travel to work areas.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We have an all age offer in Working4U with people requesting vocational training. (Working4U has the ability to offer vocational training in customer care and social care). Some of this can be met through accessing training on an individual basis however we require a wide range of relevant vocational courses for groups of clients to meet client and employer needs.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This support should offer progressions for residents participating in wellbeing and personal development programmes.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base" hangingPunct="0">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3/4</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400" b="1" dirty="0">
                          <a:effectLst/>
                          <a:latin typeface="Calibri" panose="020F0502020204030204" pitchFamily="34" charset="0"/>
                          <a:ea typeface="Calibri" panose="020F0502020204030204" pitchFamily="34" charset="0"/>
                          <a:cs typeface="Calibri" panose="020F0502020204030204" pitchFamily="34" charset="0"/>
                        </a:rPr>
                        <a:t>Delivery of 4 -12-week</a:t>
                      </a:r>
                      <a:r>
                        <a:rPr lang="en-GB" sz="1400" dirty="0">
                          <a:effectLst/>
                          <a:latin typeface="Calibri" panose="020F0502020204030204" pitchFamily="34" charset="0"/>
                          <a:ea typeface="Calibri" panose="020F0502020204030204" pitchFamily="34" charset="0"/>
                          <a:cs typeface="Calibri" panose="020F0502020204030204" pitchFamily="34" charset="0"/>
                        </a:rPr>
                        <a:t> </a:t>
                      </a:r>
                      <a:r>
                        <a:rPr lang="en-GB" sz="1400" b="1" dirty="0">
                          <a:effectLst/>
                          <a:latin typeface="Calibri" panose="020F0502020204030204" pitchFamily="34" charset="0"/>
                          <a:ea typeface="Calibri" panose="020F0502020204030204" pitchFamily="34" charset="0"/>
                          <a:cs typeface="Calibri" panose="020F0502020204030204" pitchFamily="34" charset="0"/>
                        </a:rPr>
                        <a:t>vocational skills</a:t>
                      </a:r>
                      <a:r>
                        <a:rPr lang="en-GB" sz="1400" dirty="0">
                          <a:effectLst/>
                          <a:latin typeface="Calibri" panose="020F0502020204030204" pitchFamily="34" charset="0"/>
                          <a:ea typeface="Calibri" panose="020F0502020204030204" pitchFamily="34" charset="0"/>
                          <a:cs typeface="Calibri" panose="020F0502020204030204" pitchFamily="34" charset="0"/>
                        </a:rPr>
                        <a:t> programmes/sector-based work academies, which are linked to local employers and evidenced work opportunities.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Programmes must include industry recognised qualifications/certificates; a minimum of 2 weeks work experience and guaranteed interviews.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Much of what we commission will be </a:t>
                      </a:r>
                      <a:r>
                        <a:rPr lang="en-GB" sz="1400" b="1" dirty="0">
                          <a:effectLst/>
                          <a:latin typeface="Calibri" panose="020F0502020204030204" pitchFamily="34" charset="0"/>
                          <a:ea typeface="Calibri" panose="020F0502020204030204" pitchFamily="34" charset="0"/>
                          <a:cs typeface="Calibri" panose="020F0502020204030204" pitchFamily="34" charset="0"/>
                        </a:rPr>
                        <a:t>all age and open to all target groups </a:t>
                      </a:r>
                      <a:r>
                        <a:rPr lang="en-GB" sz="1400" dirty="0">
                          <a:effectLst/>
                          <a:latin typeface="Calibri" panose="020F0502020204030204" pitchFamily="34" charset="0"/>
                          <a:ea typeface="Calibri" panose="020F0502020204030204" pitchFamily="34" charset="0"/>
                          <a:cs typeface="Calibri" panose="020F0502020204030204" pitchFamily="34" charset="0"/>
                        </a:rPr>
                        <a:t>however we need to ensure our provision meets the specific needs of our priority groups who may benefit from a more targeted and bespoke programme, in particular:</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effectLst/>
                          <a:latin typeface="Calibri" panose="020F0502020204030204" pitchFamily="34" charset="0"/>
                          <a:ea typeface="Calibri" panose="020F0502020204030204" pitchFamily="34" charset="0"/>
                          <a:cs typeface="Calibri" panose="020F0502020204030204" pitchFamily="34" charset="0"/>
                        </a:rPr>
                        <a:t>Parents</a:t>
                      </a:r>
                      <a:r>
                        <a:rPr lang="en-GB" sz="1400" dirty="0">
                          <a:effectLst/>
                          <a:latin typeface="Calibri" panose="020F0502020204030204" pitchFamily="34" charset="0"/>
                          <a:ea typeface="Calibri" panose="020F0502020204030204" pitchFamily="34" charset="0"/>
                          <a:cs typeface="Calibri" panose="020F0502020204030204" pitchFamily="34" charset="0"/>
                        </a:rPr>
                        <a:t> – who need training provision and jobs with school /parent friendly hours and conditions.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effectLst/>
                          <a:latin typeface="Calibri" panose="020F0502020204030204" pitchFamily="34" charset="0"/>
                          <a:ea typeface="Calibri" panose="020F0502020204030204" pitchFamily="34" charset="0"/>
                          <a:cs typeface="Calibri" panose="020F0502020204030204" pitchFamily="34" charset="0"/>
                        </a:rPr>
                        <a:t>School leavers up to 29yrs</a:t>
                      </a:r>
                      <a:r>
                        <a:rPr lang="en-GB" sz="1400" dirty="0">
                          <a:effectLst/>
                          <a:latin typeface="Calibri" panose="020F0502020204030204" pitchFamily="34" charset="0"/>
                          <a:ea typeface="Calibri" panose="020F0502020204030204" pitchFamily="34" charset="0"/>
                          <a:cs typeface="Calibri" panose="020F0502020204030204" pitchFamily="34" charset="0"/>
                        </a:rPr>
                        <a:t> who require vocational programmes adapted to meet their specific needs and job opportunities including apprenticeships.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Applicants may opt to deliver vocational programmes for all ages (no specific target group) and/or courses bespoke for parents or young people.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33371119"/>
                  </a:ext>
                </a:extLst>
              </a:tr>
            </a:tbl>
          </a:graphicData>
        </a:graphic>
      </p:graphicFrame>
    </p:spTree>
    <p:extLst>
      <p:ext uri="{BB962C8B-B14F-4D97-AF65-F5344CB8AC3E}">
        <p14:creationId xmlns:p14="http://schemas.microsoft.com/office/powerpoint/2010/main" val="3713748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0133815-E1B4-2037-9895-654F44A4D008}"/>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37E408E-B448-1696-76CB-DBEFD6082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2B733E8-E7B8-1FBD-A624-782DEAB20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8E5031-391F-240B-721A-84F661C8D6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AAE3DCE-DC59-4A29-0937-290FBCA9D1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18FB68-68CF-CF55-D28D-255555B58C8E}"/>
              </a:ext>
            </a:extLst>
          </p:cNvPr>
          <p:cNvSpPr>
            <a:spLocks noGrp="1"/>
          </p:cNvSpPr>
          <p:nvPr>
            <p:ph type="title"/>
          </p:nvPr>
        </p:nvSpPr>
        <p:spPr>
          <a:xfrm>
            <a:off x="1371597" y="348865"/>
            <a:ext cx="10044023" cy="880495"/>
          </a:xfrm>
        </p:spPr>
        <p:txBody>
          <a:bodyPr anchor="ctr">
            <a:normAutofit/>
          </a:bodyPr>
          <a:lstStyle/>
          <a:p>
            <a:r>
              <a:rPr lang="en-GB" sz="4000" b="1" dirty="0">
                <a:solidFill>
                  <a:srgbClr val="FFFFFF"/>
                </a:solidFill>
              </a:rPr>
              <a:t>What Type of Provision Are We Looking For?</a:t>
            </a:r>
          </a:p>
        </p:txBody>
      </p:sp>
      <p:graphicFrame>
        <p:nvGraphicFramePr>
          <p:cNvPr id="5" name="Table 4">
            <a:extLst>
              <a:ext uri="{FF2B5EF4-FFF2-40B4-BE49-F238E27FC236}">
                <a16:creationId xmlns:a16="http://schemas.microsoft.com/office/drawing/2014/main" id="{5D54E44C-76BA-1011-565F-BD9973D71BA6}"/>
              </a:ext>
            </a:extLst>
          </p:cNvPr>
          <p:cNvGraphicFramePr>
            <a:graphicFrameLocks noGrp="1"/>
          </p:cNvGraphicFramePr>
          <p:nvPr/>
        </p:nvGraphicFramePr>
        <p:xfrm>
          <a:off x="233680" y="1638811"/>
          <a:ext cx="11551919" cy="548069"/>
        </p:xfrm>
        <a:graphic>
          <a:graphicData uri="http://schemas.openxmlformats.org/drawingml/2006/table">
            <a:tbl>
              <a:tblPr firstRow="1" firstCol="1" bandRow="1"/>
              <a:tblGrid>
                <a:gridCol w="1910080">
                  <a:extLst>
                    <a:ext uri="{9D8B030D-6E8A-4147-A177-3AD203B41FA5}">
                      <a16:colId xmlns:a16="http://schemas.microsoft.com/office/drawing/2014/main" val="1526784745"/>
                    </a:ext>
                  </a:extLst>
                </a:gridCol>
                <a:gridCol w="5513044">
                  <a:extLst>
                    <a:ext uri="{9D8B030D-6E8A-4147-A177-3AD203B41FA5}">
                      <a16:colId xmlns:a16="http://schemas.microsoft.com/office/drawing/2014/main" val="3217920339"/>
                    </a:ext>
                  </a:extLst>
                </a:gridCol>
                <a:gridCol w="882334">
                  <a:extLst>
                    <a:ext uri="{9D8B030D-6E8A-4147-A177-3AD203B41FA5}">
                      <a16:colId xmlns:a16="http://schemas.microsoft.com/office/drawing/2014/main" val="575187122"/>
                    </a:ext>
                  </a:extLst>
                </a:gridCol>
                <a:gridCol w="3246461">
                  <a:extLst>
                    <a:ext uri="{9D8B030D-6E8A-4147-A177-3AD203B41FA5}">
                      <a16:colId xmlns:a16="http://schemas.microsoft.com/office/drawing/2014/main" val="3277192500"/>
                    </a:ext>
                  </a:extLst>
                </a:gridCol>
              </a:tblGrid>
              <a:tr h="506037">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Priority Group(s) and Themes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Rationale/evidence of need /useful data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Pipeline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Stages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Fundable Provision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2247672666"/>
                  </a:ext>
                </a:extLst>
              </a:tr>
            </a:tbl>
          </a:graphicData>
        </a:graphic>
      </p:graphicFrame>
      <p:graphicFrame>
        <p:nvGraphicFramePr>
          <p:cNvPr id="3" name="Table 2">
            <a:extLst>
              <a:ext uri="{FF2B5EF4-FFF2-40B4-BE49-F238E27FC236}">
                <a16:creationId xmlns:a16="http://schemas.microsoft.com/office/drawing/2014/main" id="{D4EC03C5-2F7C-4E88-3064-636B412781A4}"/>
              </a:ext>
            </a:extLst>
          </p:cNvPr>
          <p:cNvGraphicFramePr>
            <a:graphicFrameLocks noGrp="1"/>
          </p:cNvGraphicFramePr>
          <p:nvPr>
            <p:extLst>
              <p:ext uri="{D42A27DB-BD31-4B8C-83A1-F6EECF244321}">
                <p14:modId xmlns:p14="http://schemas.microsoft.com/office/powerpoint/2010/main" val="1096527463"/>
              </p:ext>
            </p:extLst>
          </p:nvPr>
        </p:nvGraphicFramePr>
        <p:xfrm>
          <a:off x="233679" y="2186880"/>
          <a:ext cx="11551920" cy="4634365"/>
        </p:xfrm>
        <a:graphic>
          <a:graphicData uri="http://schemas.openxmlformats.org/drawingml/2006/table">
            <a:tbl>
              <a:tblPr firstRow="1" firstCol="1" bandRow="1"/>
              <a:tblGrid>
                <a:gridCol w="1910081">
                  <a:extLst>
                    <a:ext uri="{9D8B030D-6E8A-4147-A177-3AD203B41FA5}">
                      <a16:colId xmlns:a16="http://schemas.microsoft.com/office/drawing/2014/main" val="1488796304"/>
                    </a:ext>
                  </a:extLst>
                </a:gridCol>
                <a:gridCol w="5494808">
                  <a:extLst>
                    <a:ext uri="{9D8B030D-6E8A-4147-A177-3AD203B41FA5}">
                      <a16:colId xmlns:a16="http://schemas.microsoft.com/office/drawing/2014/main" val="881698179"/>
                    </a:ext>
                  </a:extLst>
                </a:gridCol>
                <a:gridCol w="886231">
                  <a:extLst>
                    <a:ext uri="{9D8B030D-6E8A-4147-A177-3AD203B41FA5}">
                      <a16:colId xmlns:a16="http://schemas.microsoft.com/office/drawing/2014/main" val="4041112728"/>
                    </a:ext>
                  </a:extLst>
                </a:gridCol>
                <a:gridCol w="3260800">
                  <a:extLst>
                    <a:ext uri="{9D8B030D-6E8A-4147-A177-3AD203B41FA5}">
                      <a16:colId xmlns:a16="http://schemas.microsoft.com/office/drawing/2014/main" val="1682805174"/>
                    </a:ext>
                  </a:extLst>
                </a:gridCol>
              </a:tblGrid>
              <a:tr h="4634365">
                <a:tc>
                  <a:txBody>
                    <a:bodyPr/>
                    <a:lstStyle/>
                    <a:p>
                      <a:pPr marL="228600">
                        <a:lnSpc>
                          <a:spcPct val="107000"/>
                        </a:lnSpc>
                        <a:spcAft>
                          <a:spcPts val="800"/>
                        </a:spcAft>
                      </a:pPr>
                      <a:r>
                        <a:rPr lang="en-GB" sz="1400" b="1" dirty="0">
                          <a:effectLst/>
                          <a:latin typeface="Calibri" panose="020F0502020204030204" pitchFamily="34" charset="0"/>
                          <a:ea typeface="Calibri" panose="020F0502020204030204" pitchFamily="34" charset="0"/>
                          <a:cs typeface="Calibri" panose="020F0502020204030204" pitchFamily="34" charset="0"/>
                        </a:rPr>
                        <a:t>Health and Wellbeing support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52% of those engaging with employability services from Apr-Dec 2024 report a health issue including mental health.</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Evidence suggests the most common issues relate to mental health and that these issues impact on clients’ ability to engage and progress towards and into employment.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base" hangingPunct="0">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n/a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 </a:t>
                      </a:r>
                      <a:r>
                        <a:rPr lang="en-GB" sz="1400" b="1" dirty="0">
                          <a:effectLst/>
                          <a:latin typeface="Calibri" panose="020F0502020204030204" pitchFamily="34" charset="0"/>
                          <a:ea typeface="Calibri" panose="020F0502020204030204" pitchFamily="34" charset="0"/>
                          <a:cs typeface="Calibri" panose="020F0502020204030204" pitchFamily="34" charset="0"/>
                        </a:rPr>
                        <a:t>Delivery of wellbeing courses/programmes</a:t>
                      </a:r>
                      <a:r>
                        <a:rPr lang="en-GB" sz="1400" dirty="0">
                          <a:effectLst/>
                          <a:latin typeface="Calibri" panose="020F0502020204030204" pitchFamily="34" charset="0"/>
                          <a:ea typeface="Calibri" panose="020F0502020204030204" pitchFamily="34" charset="0"/>
                          <a:cs typeface="Calibri" panose="020F0502020204030204" pitchFamily="34" charset="0"/>
                        </a:rPr>
                        <a:t> that will positively impact on participants employability journey.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33371119"/>
                  </a:ext>
                </a:extLst>
              </a:tr>
            </a:tbl>
          </a:graphicData>
        </a:graphic>
      </p:graphicFrame>
    </p:spTree>
    <p:extLst>
      <p:ext uri="{BB962C8B-B14F-4D97-AF65-F5344CB8AC3E}">
        <p14:creationId xmlns:p14="http://schemas.microsoft.com/office/powerpoint/2010/main" val="365729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6D30139-C680-C1F1-2E51-BF8360722663}"/>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CA3D472-D90D-C405-7F02-94E2637208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0BE6AA5-948F-DFF6-90C7-21549ECF2A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9AB9DA0-19D1-16E0-B555-82CC9A80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7CDB303-365F-1C80-2165-B100A172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3BEB783-6FC1-BF04-D32A-333737739B2C}"/>
              </a:ext>
            </a:extLst>
          </p:cNvPr>
          <p:cNvSpPr>
            <a:spLocks noGrp="1"/>
          </p:cNvSpPr>
          <p:nvPr>
            <p:ph type="title"/>
          </p:nvPr>
        </p:nvSpPr>
        <p:spPr>
          <a:xfrm>
            <a:off x="1371597" y="348865"/>
            <a:ext cx="10044023" cy="880495"/>
          </a:xfrm>
        </p:spPr>
        <p:txBody>
          <a:bodyPr anchor="ctr">
            <a:normAutofit/>
          </a:bodyPr>
          <a:lstStyle/>
          <a:p>
            <a:r>
              <a:rPr lang="en-GB" sz="4000" b="1" dirty="0">
                <a:solidFill>
                  <a:srgbClr val="FFFFFF"/>
                </a:solidFill>
              </a:rPr>
              <a:t>What Type of Provision Are We Looking For?</a:t>
            </a:r>
          </a:p>
        </p:txBody>
      </p:sp>
      <p:graphicFrame>
        <p:nvGraphicFramePr>
          <p:cNvPr id="4" name="Table 3">
            <a:extLst>
              <a:ext uri="{FF2B5EF4-FFF2-40B4-BE49-F238E27FC236}">
                <a16:creationId xmlns:a16="http://schemas.microsoft.com/office/drawing/2014/main" id="{534E7DA1-5B7F-0DD4-060B-BE12AC4D1D3C}"/>
              </a:ext>
            </a:extLst>
          </p:cNvPr>
          <p:cNvGraphicFramePr>
            <a:graphicFrameLocks noGrp="1"/>
          </p:cNvGraphicFramePr>
          <p:nvPr>
            <p:extLst>
              <p:ext uri="{D42A27DB-BD31-4B8C-83A1-F6EECF244321}">
                <p14:modId xmlns:p14="http://schemas.microsoft.com/office/powerpoint/2010/main" val="3492498751"/>
              </p:ext>
            </p:extLst>
          </p:nvPr>
        </p:nvGraphicFramePr>
        <p:xfrm>
          <a:off x="375920" y="1914660"/>
          <a:ext cx="11419840" cy="4486136"/>
        </p:xfrm>
        <a:graphic>
          <a:graphicData uri="http://schemas.openxmlformats.org/drawingml/2006/table">
            <a:tbl>
              <a:tblPr firstRow="1" firstCol="1" bandRow="1"/>
              <a:tblGrid>
                <a:gridCol w="7450990">
                  <a:extLst>
                    <a:ext uri="{9D8B030D-6E8A-4147-A177-3AD203B41FA5}">
                      <a16:colId xmlns:a16="http://schemas.microsoft.com/office/drawing/2014/main" val="1024776405"/>
                    </a:ext>
                  </a:extLst>
                </a:gridCol>
                <a:gridCol w="3968850">
                  <a:extLst>
                    <a:ext uri="{9D8B030D-6E8A-4147-A177-3AD203B41FA5}">
                      <a16:colId xmlns:a16="http://schemas.microsoft.com/office/drawing/2014/main" val="1358953459"/>
                    </a:ext>
                  </a:extLst>
                </a:gridCol>
              </a:tblGrid>
              <a:tr h="423649">
                <a:tc>
                  <a:txBody>
                    <a:bodyPr/>
                    <a:lstStyle/>
                    <a:p>
                      <a:pPr fontAlgn="base" hangingPunct="0">
                        <a:lnSpc>
                          <a:spcPct val="107000"/>
                        </a:lnSpc>
                        <a:spcAft>
                          <a:spcPts val="800"/>
                        </a:spcAft>
                      </a:pPr>
                      <a:r>
                        <a:rPr lang="en-GB"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Milestone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Date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463792916"/>
                  </a:ext>
                </a:extLst>
              </a:tr>
              <a:tr h="423649">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Grant opens for applications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Wednesday 26</a:t>
                      </a:r>
                      <a:r>
                        <a:rPr lang="en-GB" sz="16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a:t>
                      </a: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March 2025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3354935763"/>
                  </a:ext>
                </a:extLst>
              </a:tr>
              <a:tr h="1096944">
                <a:tc>
                  <a:txBody>
                    <a:bodyPr/>
                    <a:lstStyle/>
                    <a:p>
                      <a:pPr fontAlgn="base" hangingPunct="0">
                        <a:lnSpc>
                          <a:spcPct val="107000"/>
                        </a:lnSpc>
                        <a:spcAft>
                          <a:spcPts val="8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Information sessions for potential applicants – please attend 1 session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Monday 31</a:t>
                      </a:r>
                      <a:r>
                        <a:rPr lang="en-GB" sz="16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
                      </a: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March 11.30am on Teams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Wednesday 2</a:t>
                      </a:r>
                      <a:r>
                        <a:rPr lang="en-GB" sz="16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nd</a:t>
                      </a: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April 11.30am on Teams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1274014922"/>
                  </a:ext>
                </a:extLst>
              </a:tr>
              <a:tr h="423649">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Q&amp;A open</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Wednesday 26</a:t>
                      </a:r>
                      <a:r>
                        <a:rPr lang="en-GB" sz="16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a:t>
                      </a: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March 2025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3797786154"/>
                  </a:ext>
                </a:extLst>
              </a:tr>
              <a:tr h="423649">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Q&amp;A closure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Friday 11</a:t>
                      </a:r>
                      <a:r>
                        <a:rPr lang="en-GB" sz="16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a:t>
                      </a: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April 2025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397572008"/>
                  </a:ext>
                </a:extLst>
              </a:tr>
              <a:tr h="423649">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Application deadline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Friday 18</a:t>
                      </a:r>
                      <a:r>
                        <a:rPr lang="en-GB" sz="16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a:t>
                      </a: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April noon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3567681470"/>
                  </a:ext>
                </a:extLst>
              </a:tr>
              <a:tr h="423649">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Assessment process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W/C Monday 21</a:t>
                      </a:r>
                      <a:r>
                        <a:rPr lang="en-GB" sz="16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
                      </a: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April</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919719989"/>
                  </a:ext>
                </a:extLst>
              </a:tr>
              <a:tr h="423649">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Application outcomes notified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W/C Monday 21</a:t>
                      </a:r>
                      <a:r>
                        <a:rPr lang="en-GB" sz="16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
                      </a: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April</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1182767478"/>
                  </a:ext>
                </a:extLst>
              </a:tr>
              <a:tr h="423649">
                <a:tc>
                  <a:txBody>
                    <a:bodyPr/>
                    <a:lstStyle/>
                    <a:p>
                      <a:pPr fontAlgn="base" hangingPunct="0">
                        <a:lnSpc>
                          <a:spcPct val="107000"/>
                        </a:lnSpc>
                        <a:spcAft>
                          <a:spcPts val="800"/>
                        </a:spcAft>
                      </a:pPr>
                      <a:r>
                        <a:rPr lang="en-GB"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Delivery end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End March 2026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3211073015"/>
                  </a:ext>
                </a:extLst>
              </a:tr>
            </a:tbl>
          </a:graphicData>
        </a:graphic>
      </p:graphicFrame>
    </p:spTree>
    <p:extLst>
      <p:ext uri="{BB962C8B-B14F-4D97-AF65-F5344CB8AC3E}">
        <p14:creationId xmlns:p14="http://schemas.microsoft.com/office/powerpoint/2010/main" val="2532592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5013025-74FF-4298-9AC1-3B26044790AA}"/>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dirty="0">
                <a:solidFill>
                  <a:schemeClr val="bg1">
                    <a:lumMod val="95000"/>
                    <a:lumOff val="5000"/>
                  </a:schemeClr>
                </a:solidFill>
              </a:rPr>
              <a:t>The Application Form</a:t>
            </a:r>
            <a:br>
              <a:rPr lang="en-US" sz="5400" dirty="0">
                <a:solidFill>
                  <a:schemeClr val="bg1">
                    <a:lumMod val="95000"/>
                    <a:lumOff val="5000"/>
                  </a:schemeClr>
                </a:solidFill>
              </a:rPr>
            </a:br>
            <a:endParaRPr lang="en-US" sz="5400" dirty="0">
              <a:solidFill>
                <a:schemeClr val="bg1">
                  <a:lumMod val="95000"/>
                  <a:lumOff val="5000"/>
                </a:schemeClr>
              </a:solidFill>
            </a:endParaRPr>
          </a:p>
        </p:txBody>
      </p:sp>
    </p:spTree>
    <p:extLst>
      <p:ext uri="{BB962C8B-B14F-4D97-AF65-F5344CB8AC3E}">
        <p14:creationId xmlns:p14="http://schemas.microsoft.com/office/powerpoint/2010/main" val="86404491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3EBB63D2-733C-4A89-A747-A844A9F5DBF5}"/>
              </a:ext>
            </a:extLst>
          </p:cNvPr>
          <p:cNvSpPr>
            <a:spLocks noGrp="1"/>
          </p:cNvSpPr>
          <p:nvPr>
            <p:ph type="title"/>
          </p:nvPr>
        </p:nvSpPr>
        <p:spPr>
          <a:xfrm>
            <a:off x="954156" y="278535"/>
            <a:ext cx="9895951" cy="1033669"/>
          </a:xfrm>
        </p:spPr>
        <p:txBody>
          <a:bodyPr>
            <a:normAutofit/>
          </a:bodyPr>
          <a:lstStyle/>
          <a:p>
            <a:r>
              <a:rPr lang="en-GB" sz="4000" b="1" dirty="0">
                <a:solidFill>
                  <a:srgbClr val="FFFFFF"/>
                </a:solidFill>
              </a:rPr>
              <a:t>Funding Available </a:t>
            </a:r>
          </a:p>
        </p:txBody>
      </p:sp>
      <p:sp>
        <p:nvSpPr>
          <p:cNvPr id="5" name="Content Placeholder 4">
            <a:extLst>
              <a:ext uri="{FF2B5EF4-FFF2-40B4-BE49-F238E27FC236}">
                <a16:creationId xmlns:a16="http://schemas.microsoft.com/office/drawing/2014/main" id="{A6657FA3-1DAD-4DEF-8D89-C5835B9D5348}"/>
              </a:ext>
            </a:extLst>
          </p:cNvPr>
          <p:cNvSpPr>
            <a:spLocks noGrp="1"/>
          </p:cNvSpPr>
          <p:nvPr>
            <p:ph idx="1"/>
          </p:nvPr>
        </p:nvSpPr>
        <p:spPr>
          <a:xfrm>
            <a:off x="142240" y="1767840"/>
            <a:ext cx="12049760" cy="5754134"/>
          </a:xfrm>
        </p:spPr>
        <p:txBody>
          <a:bodyPr anchor="ctr">
            <a:normAutofit fontScale="85000" lnSpcReduction="20000"/>
          </a:bodyPr>
          <a:lstStyle/>
          <a:p>
            <a:pPr marL="0" indent="0">
              <a:buNone/>
            </a:pPr>
            <a:r>
              <a:rPr lang="en-GB" dirty="0"/>
              <a:t>At present approx. </a:t>
            </a:r>
            <a:r>
              <a:rPr lang="en-GB" b="1" dirty="0"/>
              <a:t>£700,000 </a:t>
            </a:r>
            <a:r>
              <a:rPr lang="en-GB" dirty="0"/>
              <a:t>is available for commissioning.</a:t>
            </a:r>
          </a:p>
          <a:p>
            <a:pPr marL="0" indent="0">
              <a:buNone/>
            </a:pPr>
            <a:endParaRPr lang="en-GB" dirty="0"/>
          </a:p>
          <a:p>
            <a:pPr marL="0" indent="0">
              <a:buNone/>
            </a:pPr>
            <a:r>
              <a:rPr lang="en-GB" dirty="0"/>
              <a:t>Funds that will contribute to delivery in 25/26 are as follows: </a:t>
            </a:r>
          </a:p>
          <a:p>
            <a:r>
              <a:rPr lang="en-GB" dirty="0"/>
              <a:t>UK Government Shared Prosperity</a:t>
            </a:r>
          </a:p>
          <a:p>
            <a:r>
              <a:rPr lang="en-GB" dirty="0"/>
              <a:t>Scottish Government -No One Left Behind (NOLB)</a:t>
            </a:r>
          </a:p>
          <a:p>
            <a:r>
              <a:rPr lang="en-GB" dirty="0"/>
              <a:t>Scottish Government - Parental Employment Support</a:t>
            </a:r>
          </a:p>
          <a:p>
            <a:r>
              <a:rPr lang="en-GB" dirty="0"/>
              <a:t>Scottish Government - Specialist Employability Support* </a:t>
            </a:r>
          </a:p>
          <a:p>
            <a:endParaRPr lang="en-GB" dirty="0"/>
          </a:p>
          <a:p>
            <a:pPr marL="0" indent="0">
              <a:buNone/>
            </a:pPr>
            <a:r>
              <a:rPr lang="en-GB" dirty="0"/>
              <a:t>*Specialist Employability Support</a:t>
            </a:r>
          </a:p>
          <a:p>
            <a:pPr marL="0" indent="0">
              <a:buNone/>
            </a:pPr>
            <a:r>
              <a:rPr lang="en-GB" sz="2600" dirty="0"/>
              <a:t>Specialist Employability Support is targeted at people with significant and on-going barriers to employment whose needs are not able to be met by mainstream employability support.  Typically, they will require longer-term access to services including significant aftercare and in-work support to sustain employment. Participants may include, but are not limited to, disabled people including those with severe and enduring mental ill health, in recovery from addictions or experiencing long term health conditions and who require support from Key Workers with relevant experience and training.</a:t>
            </a:r>
          </a:p>
          <a:p>
            <a:pPr marL="0" indent="0">
              <a:buNone/>
            </a:pPr>
            <a:br>
              <a:rPr lang="en-GB" dirty="0"/>
            </a:br>
            <a:endParaRPr lang="en-GB" dirty="0"/>
          </a:p>
          <a:p>
            <a:pPr marL="0" indent="0">
              <a:buNone/>
            </a:pPr>
            <a:endParaRPr lang="en-GB" sz="1100" dirty="0"/>
          </a:p>
        </p:txBody>
      </p:sp>
    </p:spTree>
    <p:extLst>
      <p:ext uri="{BB962C8B-B14F-4D97-AF65-F5344CB8AC3E}">
        <p14:creationId xmlns:p14="http://schemas.microsoft.com/office/powerpoint/2010/main" val="2615601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3EBB63D2-733C-4A89-A747-A844A9F5DBF5}"/>
              </a:ext>
            </a:extLst>
          </p:cNvPr>
          <p:cNvSpPr>
            <a:spLocks noGrp="1"/>
          </p:cNvSpPr>
          <p:nvPr>
            <p:ph type="title"/>
          </p:nvPr>
        </p:nvSpPr>
        <p:spPr>
          <a:xfrm>
            <a:off x="1371599" y="294538"/>
            <a:ext cx="9895951" cy="1033669"/>
          </a:xfrm>
        </p:spPr>
        <p:txBody>
          <a:bodyPr>
            <a:normAutofit/>
          </a:bodyPr>
          <a:lstStyle/>
          <a:p>
            <a:r>
              <a:rPr lang="en-GB" sz="4000" b="1">
                <a:solidFill>
                  <a:srgbClr val="FFFFFF"/>
                </a:solidFill>
              </a:rPr>
              <a:t>Our Grant Outcomes and Principles </a:t>
            </a:r>
          </a:p>
        </p:txBody>
      </p:sp>
      <p:sp>
        <p:nvSpPr>
          <p:cNvPr id="5" name="Content Placeholder 4">
            <a:extLst>
              <a:ext uri="{FF2B5EF4-FFF2-40B4-BE49-F238E27FC236}">
                <a16:creationId xmlns:a16="http://schemas.microsoft.com/office/drawing/2014/main" id="{A6657FA3-1DAD-4DEF-8D89-C5835B9D5348}"/>
              </a:ext>
            </a:extLst>
          </p:cNvPr>
          <p:cNvSpPr>
            <a:spLocks noGrp="1"/>
          </p:cNvSpPr>
          <p:nvPr>
            <p:ph idx="1"/>
          </p:nvPr>
        </p:nvSpPr>
        <p:spPr>
          <a:xfrm>
            <a:off x="284480" y="1891970"/>
            <a:ext cx="10968173" cy="4539804"/>
          </a:xfrm>
        </p:spPr>
        <p:txBody>
          <a:bodyPr anchor="ctr">
            <a:normAutofit/>
          </a:bodyPr>
          <a:lstStyle/>
          <a:p>
            <a:pPr marL="0" indent="0">
              <a:buNone/>
            </a:pPr>
            <a:r>
              <a:rPr lang="en-GB" sz="2400" dirty="0"/>
              <a:t>Both Scottish and Local Government are committed to the shared ambition of No One Left Behind and to tackling child poverty through a person-centred approach that is more flexible and responsive to the changing labour market, tackles inequalities and grows Scotland’s economy is needed now more than ever to shape a collective economic and wellbeing response.</a:t>
            </a:r>
          </a:p>
          <a:p>
            <a:pPr marL="0" indent="0">
              <a:buNone/>
            </a:pPr>
            <a:endParaRPr lang="en-GB" sz="2400" cap="all" dirty="0">
              <a:cs typeface="Times New Roman" panose="02020603050405020304" pitchFamily="18" charset="0"/>
            </a:endParaRPr>
          </a:p>
          <a:p>
            <a:pPr marL="0" indent="0">
              <a:buNone/>
            </a:pPr>
            <a:r>
              <a:rPr lang="en-GB" sz="2400" b="1" cap="all" dirty="0">
                <a:cs typeface="Times New Roman" panose="02020603050405020304" pitchFamily="18" charset="0"/>
              </a:rPr>
              <a:t>Key Outcomes </a:t>
            </a:r>
          </a:p>
          <a:p>
            <a:pPr lvl="0"/>
            <a:r>
              <a:rPr lang="en-GB" sz="2400" dirty="0"/>
              <a:t>Inactive and unemployed residents entering employment </a:t>
            </a:r>
          </a:p>
          <a:p>
            <a:pPr lvl="0"/>
            <a:r>
              <a:rPr lang="en-GB" sz="2400" dirty="0"/>
              <a:t>Sustained employment for residents who have entered employment</a:t>
            </a:r>
          </a:p>
          <a:p>
            <a:pPr lvl="0"/>
            <a:r>
              <a:rPr lang="en-GB" sz="2400" dirty="0"/>
              <a:t>Improved labour market situation for those in employment</a:t>
            </a:r>
          </a:p>
          <a:p>
            <a:r>
              <a:rPr lang="en-GB" sz="2400" dirty="0"/>
              <a:t>Increasing income through employment for low-income families</a:t>
            </a:r>
          </a:p>
        </p:txBody>
      </p:sp>
    </p:spTree>
    <p:extLst>
      <p:ext uri="{BB962C8B-B14F-4D97-AF65-F5344CB8AC3E}">
        <p14:creationId xmlns:p14="http://schemas.microsoft.com/office/powerpoint/2010/main" val="305564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3EBB63D2-733C-4A89-A747-A844A9F5DBF5}"/>
              </a:ext>
            </a:extLst>
          </p:cNvPr>
          <p:cNvSpPr>
            <a:spLocks noGrp="1"/>
          </p:cNvSpPr>
          <p:nvPr>
            <p:ph type="title"/>
          </p:nvPr>
        </p:nvSpPr>
        <p:spPr>
          <a:xfrm>
            <a:off x="1371599" y="294538"/>
            <a:ext cx="9895951" cy="1033669"/>
          </a:xfrm>
        </p:spPr>
        <p:txBody>
          <a:bodyPr>
            <a:normAutofit/>
          </a:bodyPr>
          <a:lstStyle/>
          <a:p>
            <a:r>
              <a:rPr lang="en-GB" sz="4000" b="1">
                <a:solidFill>
                  <a:srgbClr val="FFFFFF"/>
                </a:solidFill>
              </a:rPr>
              <a:t>Our Grant Outcomes and Principles </a:t>
            </a:r>
          </a:p>
        </p:txBody>
      </p:sp>
      <p:sp>
        <p:nvSpPr>
          <p:cNvPr id="5" name="Content Placeholder 4">
            <a:extLst>
              <a:ext uri="{FF2B5EF4-FFF2-40B4-BE49-F238E27FC236}">
                <a16:creationId xmlns:a16="http://schemas.microsoft.com/office/drawing/2014/main" id="{A6657FA3-1DAD-4DEF-8D89-C5835B9D5348}"/>
              </a:ext>
            </a:extLst>
          </p:cNvPr>
          <p:cNvSpPr>
            <a:spLocks noGrp="1"/>
          </p:cNvSpPr>
          <p:nvPr>
            <p:ph idx="1"/>
          </p:nvPr>
        </p:nvSpPr>
        <p:spPr>
          <a:xfrm>
            <a:off x="629920" y="1885279"/>
            <a:ext cx="10465711" cy="4972721"/>
          </a:xfrm>
        </p:spPr>
        <p:txBody>
          <a:bodyPr anchor="ctr">
            <a:normAutofit fontScale="92500" lnSpcReduction="10000"/>
          </a:bodyPr>
          <a:lstStyle/>
          <a:p>
            <a:pPr marL="0" indent="0">
              <a:buNone/>
            </a:pPr>
            <a:r>
              <a:rPr lang="en-GB" sz="2600" b="1" dirty="0"/>
              <a:t>6 NOLB Principles</a:t>
            </a:r>
          </a:p>
          <a:p>
            <a:r>
              <a:rPr lang="en-GB" sz="2600" dirty="0"/>
              <a:t> flexible and person-centred support</a:t>
            </a:r>
          </a:p>
          <a:p>
            <a:r>
              <a:rPr lang="en-GB" sz="2600" dirty="0"/>
              <a:t>Be more straightforward for people to navigate</a:t>
            </a:r>
          </a:p>
          <a:p>
            <a:r>
              <a:rPr lang="en-GB" sz="2600" dirty="0"/>
              <a:t>Be better integrated and aligned with other services, particularly with health, justice and housing provision </a:t>
            </a:r>
          </a:p>
          <a:p>
            <a:r>
              <a:rPr lang="en-GB" sz="2600" dirty="0"/>
              <a:t>Provide pathways into sustainable and fair work</a:t>
            </a:r>
          </a:p>
          <a:p>
            <a:r>
              <a:rPr lang="en-GB" sz="2600" dirty="0"/>
              <a:t>Be driven by evidence, including data and the experience of users</a:t>
            </a:r>
          </a:p>
          <a:p>
            <a:r>
              <a:rPr lang="en-GB" sz="2600" dirty="0"/>
              <a:t>Support more people – particularly those facing multiple barriers – to move into the right job, at the right time</a:t>
            </a:r>
          </a:p>
          <a:p>
            <a:endParaRPr lang="en-GB" sz="2000" dirty="0"/>
          </a:p>
          <a:p>
            <a:endParaRPr lang="en-GB" sz="2000" dirty="0"/>
          </a:p>
          <a:p>
            <a:pPr marL="0" indent="0">
              <a:buNone/>
            </a:pPr>
            <a:br>
              <a:rPr lang="en-GB" dirty="0"/>
            </a:br>
            <a:endParaRPr lang="en-GB" dirty="0"/>
          </a:p>
          <a:p>
            <a:pPr marL="0" indent="0">
              <a:buNone/>
            </a:pPr>
            <a:endParaRPr lang="en-GB" sz="1100" dirty="0"/>
          </a:p>
        </p:txBody>
      </p:sp>
    </p:spTree>
    <p:extLst>
      <p:ext uri="{BB962C8B-B14F-4D97-AF65-F5344CB8AC3E}">
        <p14:creationId xmlns:p14="http://schemas.microsoft.com/office/powerpoint/2010/main" val="2919032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69012EC-1B30-C065-ACBF-A21EAB349FA2}"/>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54C1AD-B77E-A8A6-CF91-064D0645A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DE5BA0A-4B9A-2B84-3110-D6EF05692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E85723A-777B-2FF3-7728-32E90A65FE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ED7C610-3002-F3FE-230F-223EF3F05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F428791-C456-D3AC-7E66-48A4AD6A0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CA63F1E-4E08-11AF-1F5D-97514B50437E}"/>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rPr>
              <a:t>Working 4U Employability services</a:t>
            </a:r>
          </a:p>
        </p:txBody>
      </p:sp>
      <p:sp>
        <p:nvSpPr>
          <p:cNvPr id="5" name="Content Placeholder 4">
            <a:extLst>
              <a:ext uri="{FF2B5EF4-FFF2-40B4-BE49-F238E27FC236}">
                <a16:creationId xmlns:a16="http://schemas.microsoft.com/office/drawing/2014/main" id="{1377953D-C4D7-1752-F5A6-BFBA13B2350E}"/>
              </a:ext>
            </a:extLst>
          </p:cNvPr>
          <p:cNvSpPr>
            <a:spLocks noGrp="1"/>
          </p:cNvSpPr>
          <p:nvPr>
            <p:ph idx="1"/>
          </p:nvPr>
        </p:nvSpPr>
        <p:spPr>
          <a:xfrm>
            <a:off x="782321" y="2318196"/>
            <a:ext cx="10313310" cy="4539804"/>
          </a:xfrm>
        </p:spPr>
        <p:txBody>
          <a:bodyPr anchor="ctr">
            <a:normAutofit/>
          </a:bodyPr>
          <a:lstStyle/>
          <a:p>
            <a:pPr marL="0" indent="0">
              <a:buNone/>
            </a:pPr>
            <a:endParaRPr lang="en-GB" sz="2000" dirty="0"/>
          </a:p>
          <a:p>
            <a:endParaRPr lang="en-GB" sz="2000" dirty="0"/>
          </a:p>
          <a:p>
            <a:pPr marL="0" indent="0">
              <a:buNone/>
            </a:pPr>
            <a:br>
              <a:rPr lang="en-GB" dirty="0"/>
            </a:br>
            <a:endParaRPr lang="en-GB" dirty="0"/>
          </a:p>
          <a:p>
            <a:pPr marL="0" indent="0">
              <a:buNone/>
            </a:pPr>
            <a:endParaRPr lang="en-GB" sz="1100" dirty="0"/>
          </a:p>
        </p:txBody>
      </p:sp>
      <p:pic>
        <p:nvPicPr>
          <p:cNvPr id="2" name="Picture 1">
            <a:extLst>
              <a:ext uri="{FF2B5EF4-FFF2-40B4-BE49-F238E27FC236}">
                <a16:creationId xmlns:a16="http://schemas.microsoft.com/office/drawing/2014/main" id="{F181D3A2-4782-5D44-D890-C38EB2DA5AF6}"/>
              </a:ext>
            </a:extLst>
          </p:cNvPr>
          <p:cNvPicPr>
            <a:picLocks noChangeAspect="1"/>
          </p:cNvPicPr>
          <p:nvPr/>
        </p:nvPicPr>
        <p:blipFill>
          <a:blip r:embed="rId2"/>
          <a:stretch>
            <a:fillRect/>
          </a:stretch>
        </p:blipFill>
        <p:spPr>
          <a:xfrm>
            <a:off x="388004" y="1597432"/>
            <a:ext cx="11415987" cy="5147720"/>
          </a:xfrm>
          <a:prstGeom prst="rect">
            <a:avLst/>
          </a:prstGeom>
        </p:spPr>
      </p:pic>
    </p:spTree>
    <p:extLst>
      <p:ext uri="{BB962C8B-B14F-4D97-AF65-F5344CB8AC3E}">
        <p14:creationId xmlns:p14="http://schemas.microsoft.com/office/powerpoint/2010/main" val="1814089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34B3BE1-4A0D-E971-06A3-DC13314A70E7}"/>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0566E35-0E14-5AD8-467B-771A689A0C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616FD12-3D03-4422-A34C-92261FE5A0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30B0C72-1092-8B6A-0A82-F728D7EBB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CC345720-6790-65BA-4049-90ADB1A7AB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2F70AA6C-52FA-4F9A-4E3C-71C17E1961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0AC3EF52-A9D0-FF35-93ED-3FB212B44218}"/>
              </a:ext>
            </a:extLst>
          </p:cNvPr>
          <p:cNvSpPr>
            <a:spLocks noGrp="1"/>
          </p:cNvSpPr>
          <p:nvPr>
            <p:ph type="title"/>
          </p:nvPr>
        </p:nvSpPr>
        <p:spPr>
          <a:xfrm>
            <a:off x="954156" y="278535"/>
            <a:ext cx="9895951" cy="1033669"/>
          </a:xfrm>
        </p:spPr>
        <p:txBody>
          <a:bodyPr>
            <a:normAutofit/>
          </a:bodyPr>
          <a:lstStyle/>
          <a:p>
            <a:r>
              <a:rPr lang="en-GB" sz="4000" b="1" dirty="0">
                <a:solidFill>
                  <a:srgbClr val="FFFFFF"/>
                </a:solidFill>
              </a:rPr>
              <a:t>Priorities for West Dunbartonshire</a:t>
            </a:r>
          </a:p>
        </p:txBody>
      </p:sp>
      <p:sp>
        <p:nvSpPr>
          <p:cNvPr id="5" name="Content Placeholder 4">
            <a:extLst>
              <a:ext uri="{FF2B5EF4-FFF2-40B4-BE49-F238E27FC236}">
                <a16:creationId xmlns:a16="http://schemas.microsoft.com/office/drawing/2014/main" id="{D5D855FD-20CB-E02F-4263-6B36FBD42BF6}"/>
              </a:ext>
            </a:extLst>
          </p:cNvPr>
          <p:cNvSpPr>
            <a:spLocks noGrp="1"/>
          </p:cNvSpPr>
          <p:nvPr>
            <p:ph idx="1"/>
          </p:nvPr>
        </p:nvSpPr>
        <p:spPr>
          <a:xfrm>
            <a:off x="304796" y="968969"/>
            <a:ext cx="11887200" cy="6209770"/>
          </a:xfrm>
        </p:spPr>
        <p:txBody>
          <a:bodyPr anchor="ctr">
            <a:normAutofit/>
          </a:bodyPr>
          <a:lstStyle/>
          <a:p>
            <a:r>
              <a:rPr lang="en-GB" sz="3600" dirty="0"/>
              <a:t>Funder Priorities – Economically Inactive, Vulnerable Young people, Ethnic Minorities, Disabilities, Parents</a:t>
            </a:r>
          </a:p>
          <a:p>
            <a:r>
              <a:rPr lang="en-GB" sz="3600" dirty="0"/>
              <a:t>Data analysis- reach, barriers </a:t>
            </a:r>
          </a:p>
          <a:p>
            <a:r>
              <a:rPr lang="en-GB" sz="3600" dirty="0"/>
              <a:t>Internal Evaluation with core W4U Employability staff</a:t>
            </a:r>
          </a:p>
          <a:p>
            <a:pPr marL="0" indent="0">
              <a:buNone/>
            </a:pPr>
            <a:endParaRPr lang="en-GB" sz="3600" dirty="0"/>
          </a:p>
        </p:txBody>
      </p:sp>
    </p:spTree>
    <p:extLst>
      <p:ext uri="{BB962C8B-B14F-4D97-AF65-F5344CB8AC3E}">
        <p14:creationId xmlns:p14="http://schemas.microsoft.com/office/powerpoint/2010/main" val="1298023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0DE3BC5-5CEF-3412-3AF6-284565EB7541}"/>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EB7E12B-0457-3682-2557-3357DFE54E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A2883FC4-2F3A-9B5D-5AA1-3590F6169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9FBEFFE-2FF1-572B-70A9-CAE19275D7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39FB920B-B3FD-C8F4-CCBF-C74A223FD5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AB0E9552-EC5D-8CEE-2C39-5648B26414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4C326265-45D5-33A1-01B0-95FF8564C0B8}"/>
              </a:ext>
            </a:extLst>
          </p:cNvPr>
          <p:cNvSpPr>
            <a:spLocks noGrp="1"/>
          </p:cNvSpPr>
          <p:nvPr>
            <p:ph type="title"/>
          </p:nvPr>
        </p:nvSpPr>
        <p:spPr>
          <a:xfrm>
            <a:off x="954156" y="278535"/>
            <a:ext cx="9895951" cy="1033669"/>
          </a:xfrm>
        </p:spPr>
        <p:txBody>
          <a:bodyPr>
            <a:normAutofit/>
          </a:bodyPr>
          <a:lstStyle/>
          <a:p>
            <a:r>
              <a:rPr lang="en-GB" sz="4000" b="1" dirty="0">
                <a:solidFill>
                  <a:srgbClr val="FFFFFF"/>
                </a:solidFill>
              </a:rPr>
              <a:t>Priorities for West Dunbartonshire</a:t>
            </a:r>
          </a:p>
        </p:txBody>
      </p:sp>
      <p:sp>
        <p:nvSpPr>
          <p:cNvPr id="5" name="Content Placeholder 4">
            <a:extLst>
              <a:ext uri="{FF2B5EF4-FFF2-40B4-BE49-F238E27FC236}">
                <a16:creationId xmlns:a16="http://schemas.microsoft.com/office/drawing/2014/main" id="{BEE2E834-AE7B-114E-8B72-E094A79C9036}"/>
              </a:ext>
            </a:extLst>
          </p:cNvPr>
          <p:cNvSpPr>
            <a:spLocks noGrp="1"/>
          </p:cNvSpPr>
          <p:nvPr>
            <p:ph idx="1"/>
          </p:nvPr>
        </p:nvSpPr>
        <p:spPr>
          <a:xfrm>
            <a:off x="304796" y="968969"/>
            <a:ext cx="11887200" cy="6209770"/>
          </a:xfrm>
        </p:spPr>
        <p:txBody>
          <a:bodyPr anchor="ctr">
            <a:normAutofit/>
          </a:bodyPr>
          <a:lstStyle/>
          <a:p>
            <a:pPr marL="0" indent="0">
              <a:buNone/>
            </a:pPr>
            <a:r>
              <a:rPr lang="en-GB" dirty="0"/>
              <a:t>7 themes –</a:t>
            </a:r>
          </a:p>
          <a:p>
            <a:pPr marL="514350" indent="-514350">
              <a:buFont typeface="+mj-lt"/>
              <a:buAutoNum type="arabicPeriod"/>
            </a:pPr>
            <a:r>
              <a:rPr lang="en-GB" dirty="0"/>
              <a:t>Ethnic Minorities – English Language Support</a:t>
            </a:r>
          </a:p>
          <a:p>
            <a:pPr marL="514350" indent="-514350">
              <a:buFont typeface="+mj-lt"/>
              <a:buAutoNum type="arabicPeriod"/>
            </a:pPr>
            <a:r>
              <a:rPr lang="en-GB" dirty="0"/>
              <a:t>People with disabilities</a:t>
            </a:r>
          </a:p>
          <a:p>
            <a:pPr marL="514350" indent="-514350">
              <a:buFont typeface="+mj-lt"/>
              <a:buAutoNum type="arabicPeriod"/>
            </a:pPr>
            <a:r>
              <a:rPr lang="en-GB" dirty="0"/>
              <a:t>Families facing poverty</a:t>
            </a:r>
          </a:p>
          <a:p>
            <a:pPr marL="514350" indent="-514350">
              <a:buFont typeface="+mj-lt"/>
              <a:buAutoNum type="arabicPeriod"/>
            </a:pPr>
            <a:r>
              <a:rPr lang="en-GB" dirty="0"/>
              <a:t>Community Justice </a:t>
            </a:r>
          </a:p>
          <a:p>
            <a:pPr marL="514350" indent="-514350">
              <a:buFont typeface="+mj-lt"/>
              <a:buAutoNum type="arabicPeriod"/>
            </a:pPr>
            <a:r>
              <a:rPr lang="en-GB" dirty="0"/>
              <a:t>Vulnerable Young People</a:t>
            </a:r>
          </a:p>
          <a:p>
            <a:pPr marL="514350" indent="-514350">
              <a:buFont typeface="+mj-lt"/>
              <a:buAutoNum type="arabicPeriod"/>
            </a:pPr>
            <a:r>
              <a:rPr lang="en-GB" dirty="0"/>
              <a:t>Vocational Activity</a:t>
            </a:r>
          </a:p>
          <a:p>
            <a:pPr marL="514350" indent="-514350">
              <a:buFont typeface="+mj-lt"/>
              <a:buAutoNum type="arabicPeriod"/>
            </a:pPr>
            <a:r>
              <a:rPr lang="en-GB" dirty="0"/>
              <a:t>Health and wellbeing Support </a:t>
            </a:r>
          </a:p>
          <a:p>
            <a:pPr marL="0" indent="0">
              <a:buNone/>
            </a:pPr>
            <a:endParaRPr lang="en-GB" sz="1100" dirty="0"/>
          </a:p>
        </p:txBody>
      </p:sp>
    </p:spTree>
    <p:extLst>
      <p:ext uri="{BB962C8B-B14F-4D97-AF65-F5344CB8AC3E}">
        <p14:creationId xmlns:p14="http://schemas.microsoft.com/office/powerpoint/2010/main" val="814233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05EB514-6DC0-A680-2109-7583973AEDA9}"/>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3E5680-A605-1401-061E-6EF0966324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6AF55F2-E653-2C72-2E1F-0DBA44B5FF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B0F19E-2CB1-44F7-34D8-622365534C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843FBFE-5D59-32D6-8119-068A716BD6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DF643A0-CF9D-ACC9-782F-437F8B807D39}"/>
              </a:ext>
            </a:extLst>
          </p:cNvPr>
          <p:cNvSpPr>
            <a:spLocks noGrp="1"/>
          </p:cNvSpPr>
          <p:nvPr>
            <p:ph type="title"/>
          </p:nvPr>
        </p:nvSpPr>
        <p:spPr>
          <a:xfrm>
            <a:off x="1371597" y="348865"/>
            <a:ext cx="10044023" cy="880495"/>
          </a:xfrm>
        </p:spPr>
        <p:txBody>
          <a:bodyPr anchor="ctr">
            <a:normAutofit/>
          </a:bodyPr>
          <a:lstStyle/>
          <a:p>
            <a:r>
              <a:rPr lang="en-GB" sz="4000" b="1" dirty="0">
                <a:solidFill>
                  <a:srgbClr val="FFFFFF"/>
                </a:solidFill>
              </a:rPr>
              <a:t>What Type of Provision Are We Looking For?</a:t>
            </a:r>
          </a:p>
        </p:txBody>
      </p:sp>
      <p:graphicFrame>
        <p:nvGraphicFramePr>
          <p:cNvPr id="3" name="Table 2">
            <a:extLst>
              <a:ext uri="{FF2B5EF4-FFF2-40B4-BE49-F238E27FC236}">
                <a16:creationId xmlns:a16="http://schemas.microsoft.com/office/drawing/2014/main" id="{A39B29A6-8683-9F57-F868-9660D80BA2B9}"/>
              </a:ext>
            </a:extLst>
          </p:cNvPr>
          <p:cNvGraphicFramePr>
            <a:graphicFrameLocks noGrp="1"/>
          </p:cNvGraphicFramePr>
          <p:nvPr>
            <p:extLst>
              <p:ext uri="{D42A27DB-BD31-4B8C-83A1-F6EECF244321}">
                <p14:modId xmlns:p14="http://schemas.microsoft.com/office/powerpoint/2010/main" val="3544650800"/>
              </p:ext>
            </p:extLst>
          </p:nvPr>
        </p:nvGraphicFramePr>
        <p:xfrm>
          <a:off x="294640" y="1747521"/>
          <a:ext cx="11440160" cy="4761614"/>
        </p:xfrm>
        <a:graphic>
          <a:graphicData uri="http://schemas.openxmlformats.org/drawingml/2006/table">
            <a:tbl>
              <a:tblPr firstRow="1" firstCol="1" bandRow="1"/>
              <a:tblGrid>
                <a:gridCol w="2859675">
                  <a:extLst>
                    <a:ext uri="{9D8B030D-6E8A-4147-A177-3AD203B41FA5}">
                      <a16:colId xmlns:a16="http://schemas.microsoft.com/office/drawing/2014/main" val="3188121796"/>
                    </a:ext>
                  </a:extLst>
                </a:gridCol>
                <a:gridCol w="4473574">
                  <a:extLst>
                    <a:ext uri="{9D8B030D-6E8A-4147-A177-3AD203B41FA5}">
                      <a16:colId xmlns:a16="http://schemas.microsoft.com/office/drawing/2014/main" val="3822325234"/>
                    </a:ext>
                  </a:extLst>
                </a:gridCol>
                <a:gridCol w="877657">
                  <a:extLst>
                    <a:ext uri="{9D8B030D-6E8A-4147-A177-3AD203B41FA5}">
                      <a16:colId xmlns:a16="http://schemas.microsoft.com/office/drawing/2014/main" val="2526536644"/>
                    </a:ext>
                  </a:extLst>
                </a:gridCol>
                <a:gridCol w="3229254">
                  <a:extLst>
                    <a:ext uri="{9D8B030D-6E8A-4147-A177-3AD203B41FA5}">
                      <a16:colId xmlns:a16="http://schemas.microsoft.com/office/drawing/2014/main" val="2440725192"/>
                    </a:ext>
                  </a:extLst>
                </a:gridCol>
              </a:tblGrid>
              <a:tr h="882354">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Priority Group(s) and Themes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Rationale/evidence of need /useful data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Pipeline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Stages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Fundable Provision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164438266"/>
                  </a:ext>
                </a:extLst>
              </a:tr>
              <a:tr h="3879260">
                <a:tc>
                  <a:txBody>
                    <a:bodyPr/>
                    <a:lstStyle/>
                    <a:p>
                      <a:pPr marL="0" lvl="0" indent="0">
                        <a:lnSpc>
                          <a:spcPct val="107000"/>
                        </a:lnSpc>
                        <a:spcAft>
                          <a:spcPts val="800"/>
                        </a:spcAft>
                        <a:buFont typeface="+mj-lt"/>
                        <a:buNone/>
                      </a:pPr>
                      <a:r>
                        <a:rPr lang="en-GB" sz="1600" b="1" dirty="0">
                          <a:effectLst/>
                          <a:latin typeface="Calibri" panose="020F0502020204030204" pitchFamily="34" charset="0"/>
                          <a:ea typeface="Calibri" panose="020F0502020204030204" pitchFamily="34" charset="0"/>
                          <a:cs typeface="Calibri" panose="020F0502020204030204" pitchFamily="34" charset="0"/>
                        </a:rPr>
                        <a:t>Ethnic Minorities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600" dirty="0">
                          <a:effectLst/>
                          <a:latin typeface="Calibri" panose="020F0502020204030204" pitchFamily="34" charset="0"/>
                          <a:ea typeface="Calibri" panose="020F0502020204030204" pitchFamily="34" charset="0"/>
                          <a:cs typeface="Calibri" panose="020F0502020204030204" pitchFamily="34" charset="0"/>
                        </a:rPr>
                        <a:t>People for whom a lack of English language skills is impacting on their ability to progress into work</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600" dirty="0">
                          <a:effectLst/>
                          <a:latin typeface="Calibri" panose="020F0502020204030204" pitchFamily="34" charset="0"/>
                          <a:ea typeface="Calibri" panose="020F0502020204030204" pitchFamily="34" charset="0"/>
                          <a:cs typeface="Calibri" panose="020F0502020204030204" pitchFamily="34" charset="0"/>
                        </a:rPr>
                        <a:t>Housing, employability, college and community learning services report an ongoing high demand for English language support and waiting lists.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dirty="0">
                          <a:effectLst/>
                          <a:latin typeface="Calibri" panose="020F0502020204030204" pitchFamily="34" charset="0"/>
                          <a:ea typeface="Calibri" panose="020F0502020204030204" pitchFamily="34" charset="0"/>
                          <a:cs typeface="Calibri" panose="020F0502020204030204" pitchFamily="34" charset="0"/>
                        </a:rPr>
                        <a:t>Employability services report a significant increase in the numbers of clients from minority ethnic groups engaging often with low English language skills, a key barrier to employment.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600" dirty="0">
                          <a:effectLst/>
                          <a:latin typeface="Calibri" panose="020F0502020204030204" pitchFamily="34" charset="0"/>
                          <a:ea typeface="Calibri" panose="020F0502020204030204" pitchFamily="34" charset="0"/>
                          <a:cs typeface="Calibri" panose="020F0502020204030204" pitchFamily="34" charset="0"/>
                        </a:rPr>
                        <a:t>CLD and the local college deliver ESOL however our needs assessment for employability clients suggest that there is a need for conversational classes/support, both generic as well as sector specific.</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base" hangingPunct="0">
                        <a:lnSpc>
                          <a:spcPct val="107000"/>
                        </a:lnSpc>
                        <a:spcAft>
                          <a:spcPts val="800"/>
                        </a:spcAft>
                      </a:pPr>
                      <a:r>
                        <a:rPr lang="en-GB" sz="1600" dirty="0">
                          <a:effectLst/>
                          <a:latin typeface="Calibri" panose="020F0502020204030204" pitchFamily="34" charset="0"/>
                          <a:ea typeface="Calibri" panose="020F0502020204030204" pitchFamily="34" charset="0"/>
                          <a:cs typeface="Calibri" panose="020F0502020204030204" pitchFamily="34" charset="0"/>
                        </a:rPr>
                        <a:t>1/2</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600" b="1" dirty="0">
                          <a:effectLst/>
                          <a:latin typeface="Calibri" panose="020F0502020204030204" pitchFamily="34" charset="0"/>
                          <a:ea typeface="Calibri" panose="020F0502020204030204" pitchFamily="34" charset="0"/>
                          <a:cs typeface="Calibri" panose="020F0502020204030204" pitchFamily="34" charset="0"/>
                        </a:rPr>
                        <a:t>1.</a:t>
                      </a:r>
                      <a:r>
                        <a:rPr lang="en-GB" sz="1600" dirty="0">
                          <a:effectLst/>
                          <a:latin typeface="Calibri" panose="020F0502020204030204" pitchFamily="34" charset="0"/>
                          <a:ea typeface="Calibri" panose="020F0502020204030204" pitchFamily="34" charset="0"/>
                          <a:cs typeface="Calibri" panose="020F0502020204030204" pitchFamily="34" charset="0"/>
                        </a:rPr>
                        <a:t> Innovative and effective programmes that develop the English-speaking</a:t>
                      </a:r>
                      <a:r>
                        <a:rPr lang="en-GB" sz="1600" b="1" dirty="0">
                          <a:effectLst/>
                          <a:latin typeface="Calibri" panose="020F0502020204030204" pitchFamily="34" charset="0"/>
                          <a:ea typeface="Calibri" panose="020F0502020204030204" pitchFamily="34" charset="0"/>
                          <a:cs typeface="Calibri" panose="020F0502020204030204" pitchFamily="34" charset="0"/>
                        </a:rPr>
                        <a:t> skills</a:t>
                      </a:r>
                      <a:r>
                        <a:rPr lang="en-GB" sz="1600" dirty="0">
                          <a:effectLst/>
                          <a:latin typeface="Calibri" panose="020F0502020204030204" pitchFamily="34" charset="0"/>
                          <a:ea typeface="Calibri" panose="020F0502020204030204" pitchFamily="34" charset="0"/>
                          <a:cs typeface="Calibri" panose="020F0502020204030204" pitchFamily="34" charset="0"/>
                        </a:rPr>
                        <a:t> of refugees, asylum seekers, or other minority groups to enable them to access and sustain employment.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dirty="0">
                          <a:effectLst/>
                          <a:latin typeface="Calibri" panose="020F0502020204030204" pitchFamily="34" charset="0"/>
                          <a:ea typeface="Calibri" panose="020F0502020204030204" pitchFamily="34" charset="0"/>
                          <a:cs typeface="Calibri" panose="020F0502020204030204" pitchFamily="34" charset="0"/>
                        </a:rPr>
                        <a:t>The key need is to develop participants </a:t>
                      </a:r>
                      <a:r>
                        <a:rPr lang="en-GB" sz="1600" b="1" dirty="0">
                          <a:effectLst/>
                          <a:latin typeface="Calibri" panose="020F0502020204030204" pitchFamily="34" charset="0"/>
                          <a:ea typeface="Calibri" panose="020F0502020204030204" pitchFamily="34" charset="0"/>
                          <a:cs typeface="Calibri" panose="020F0502020204030204" pitchFamily="34" charset="0"/>
                        </a:rPr>
                        <a:t>conversational English</a:t>
                      </a:r>
                      <a:r>
                        <a:rPr lang="en-GB" sz="1600" dirty="0">
                          <a:effectLst/>
                          <a:latin typeface="Calibri" panose="020F0502020204030204" pitchFamily="34" charset="0"/>
                          <a:ea typeface="Calibri" panose="020F0502020204030204" pitchFamily="34" charset="0"/>
                          <a:cs typeface="Calibri" panose="020F0502020204030204" pitchFamily="34" charset="0"/>
                        </a:rPr>
                        <a:t> in </a:t>
                      </a:r>
                      <a:r>
                        <a:rPr lang="en-GB" sz="1600" b="1" dirty="0">
                          <a:effectLst/>
                          <a:latin typeface="Calibri" panose="020F0502020204030204" pitchFamily="34" charset="0"/>
                          <a:ea typeface="Calibri" panose="020F0502020204030204" pitchFamily="34" charset="0"/>
                          <a:cs typeface="Calibri" panose="020F0502020204030204" pitchFamily="34" charset="0"/>
                        </a:rPr>
                        <a:t>suitable learning environments</a:t>
                      </a:r>
                      <a:r>
                        <a:rPr lang="en-GB" sz="1600" dirty="0">
                          <a:effectLst/>
                          <a:latin typeface="Calibri" panose="020F0502020204030204" pitchFamily="34" charset="0"/>
                          <a:ea typeface="Calibri" panose="020F0502020204030204" pitchFamily="34" charset="0"/>
                          <a:cs typeface="Calibri" panose="020F0502020204030204" pitchFamily="34" charset="0"/>
                        </a:rPr>
                        <a:t> where participants with a range of abilities can develop confidence and ability.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033174"/>
                  </a:ext>
                </a:extLst>
              </a:tr>
            </a:tbl>
          </a:graphicData>
        </a:graphic>
      </p:graphicFrame>
      <p:sp>
        <p:nvSpPr>
          <p:cNvPr id="4" name="Rectangle 1">
            <a:extLst>
              <a:ext uri="{FF2B5EF4-FFF2-40B4-BE49-F238E27FC236}">
                <a16:creationId xmlns:a16="http://schemas.microsoft.com/office/drawing/2014/main" id="{958C4F25-B50E-2B28-11D9-BEF939D544CC}"/>
              </a:ext>
            </a:extLst>
          </p:cNvPr>
          <p:cNvSpPr>
            <a:spLocks noChangeArrowheads="1"/>
          </p:cNvSpPr>
          <p:nvPr/>
        </p:nvSpPr>
        <p:spPr bwMode="auto">
          <a:xfrm>
            <a:off x="1112838" y="27797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388806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28CF365-062C-C7EC-E31D-4B945F4DF6E9}"/>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79AADF4-3EB7-585D-4B2C-CD8580E031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99FD519-473C-899D-361D-1236D13C1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5C0B5B4-871E-E34A-EB0F-6EE1F55FCD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B5A186-8A56-D663-56A5-6FA8146459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0F908D4-F332-C78F-C4BB-8384027D738C}"/>
              </a:ext>
            </a:extLst>
          </p:cNvPr>
          <p:cNvSpPr>
            <a:spLocks noGrp="1"/>
          </p:cNvSpPr>
          <p:nvPr>
            <p:ph type="title"/>
          </p:nvPr>
        </p:nvSpPr>
        <p:spPr>
          <a:xfrm>
            <a:off x="1371597" y="348865"/>
            <a:ext cx="10044023" cy="880495"/>
          </a:xfrm>
        </p:spPr>
        <p:txBody>
          <a:bodyPr anchor="ctr">
            <a:normAutofit/>
          </a:bodyPr>
          <a:lstStyle/>
          <a:p>
            <a:r>
              <a:rPr lang="en-GB" sz="4000" b="1" dirty="0">
                <a:solidFill>
                  <a:srgbClr val="FFFFFF"/>
                </a:solidFill>
              </a:rPr>
              <a:t>What Type of Provision Are We Looking For?</a:t>
            </a:r>
          </a:p>
        </p:txBody>
      </p:sp>
      <p:sp>
        <p:nvSpPr>
          <p:cNvPr id="4" name="Rectangle 1">
            <a:extLst>
              <a:ext uri="{FF2B5EF4-FFF2-40B4-BE49-F238E27FC236}">
                <a16:creationId xmlns:a16="http://schemas.microsoft.com/office/drawing/2014/main" id="{1FCB3870-BF26-1374-116B-615390CACE79}"/>
              </a:ext>
            </a:extLst>
          </p:cNvPr>
          <p:cNvSpPr>
            <a:spLocks noChangeArrowheads="1"/>
          </p:cNvSpPr>
          <p:nvPr/>
        </p:nvSpPr>
        <p:spPr bwMode="auto">
          <a:xfrm>
            <a:off x="1112838" y="27797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Table 4">
            <a:extLst>
              <a:ext uri="{FF2B5EF4-FFF2-40B4-BE49-F238E27FC236}">
                <a16:creationId xmlns:a16="http://schemas.microsoft.com/office/drawing/2014/main" id="{F938AE5D-852A-F387-8B0F-64A156DAE095}"/>
              </a:ext>
            </a:extLst>
          </p:cNvPr>
          <p:cNvGraphicFramePr>
            <a:graphicFrameLocks noGrp="1"/>
          </p:cNvGraphicFramePr>
          <p:nvPr>
            <p:extLst>
              <p:ext uri="{D42A27DB-BD31-4B8C-83A1-F6EECF244321}">
                <p14:modId xmlns:p14="http://schemas.microsoft.com/office/powerpoint/2010/main" val="1046644939"/>
              </p:ext>
            </p:extLst>
          </p:nvPr>
        </p:nvGraphicFramePr>
        <p:xfrm>
          <a:off x="243840" y="1715085"/>
          <a:ext cx="11551919" cy="5071795"/>
        </p:xfrm>
        <a:graphic>
          <a:graphicData uri="http://schemas.openxmlformats.org/drawingml/2006/table">
            <a:tbl>
              <a:tblPr firstRow="1" firstCol="1" bandRow="1"/>
              <a:tblGrid>
                <a:gridCol w="1879600">
                  <a:extLst>
                    <a:ext uri="{9D8B030D-6E8A-4147-A177-3AD203B41FA5}">
                      <a16:colId xmlns:a16="http://schemas.microsoft.com/office/drawing/2014/main" val="1526784745"/>
                    </a:ext>
                  </a:extLst>
                </a:gridCol>
                <a:gridCol w="5543524">
                  <a:extLst>
                    <a:ext uri="{9D8B030D-6E8A-4147-A177-3AD203B41FA5}">
                      <a16:colId xmlns:a16="http://schemas.microsoft.com/office/drawing/2014/main" val="3217920339"/>
                    </a:ext>
                  </a:extLst>
                </a:gridCol>
                <a:gridCol w="882334">
                  <a:extLst>
                    <a:ext uri="{9D8B030D-6E8A-4147-A177-3AD203B41FA5}">
                      <a16:colId xmlns:a16="http://schemas.microsoft.com/office/drawing/2014/main" val="575187122"/>
                    </a:ext>
                  </a:extLst>
                </a:gridCol>
                <a:gridCol w="3246461">
                  <a:extLst>
                    <a:ext uri="{9D8B030D-6E8A-4147-A177-3AD203B41FA5}">
                      <a16:colId xmlns:a16="http://schemas.microsoft.com/office/drawing/2014/main" val="3277192500"/>
                    </a:ext>
                  </a:extLst>
                </a:gridCol>
              </a:tblGrid>
              <a:tr h="555573">
                <a:tc>
                  <a:txBody>
                    <a:bodyPr/>
                    <a:lstStyle/>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Priority Group(s) and Themes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Rationale/evidence of need /useful data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Pipeline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Stages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fontAlgn="base" hangingPunct="0">
                        <a:lnSpc>
                          <a:spcPct val="107000"/>
                        </a:lnSpc>
                        <a:spcAft>
                          <a:spcPts val="80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Fundable Provision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2247672666"/>
                  </a:ext>
                </a:extLst>
              </a:tr>
              <a:tr h="4516222">
                <a:tc>
                  <a:txBody>
                    <a:bodyPr/>
                    <a:lstStyle/>
                    <a:p>
                      <a:pPr marL="498475">
                        <a:lnSpc>
                          <a:spcPct val="107000"/>
                        </a:lnSpc>
                        <a:spcAft>
                          <a:spcPts val="800"/>
                        </a:spcAft>
                      </a:pPr>
                      <a:r>
                        <a:rPr lang="en-GB" sz="1400" b="1" dirty="0">
                          <a:effectLst/>
                          <a:latin typeface="Calibri" panose="020F0502020204030204" pitchFamily="34" charset="0"/>
                          <a:ea typeface="Calibri" panose="020F0502020204030204" pitchFamily="34" charset="0"/>
                          <a:cs typeface="Calibri" panose="020F0502020204030204" pitchFamily="34" charset="0"/>
                        </a:rPr>
                        <a:t>Disabilities –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People with disabilities or long-term health </a:t>
                      </a:r>
                      <a:r>
                        <a:rPr lang="en-GB" sz="1400" b="1" dirty="0">
                          <a:effectLst/>
                          <a:latin typeface="Calibri" panose="020F0502020204030204" pitchFamily="34" charset="0"/>
                          <a:ea typeface="Calibri" panose="020F0502020204030204" pitchFamily="34" charset="0"/>
                          <a:cs typeface="Calibri" panose="020F0502020204030204" pitchFamily="34" charset="0"/>
                        </a:rPr>
                        <a:t>conditions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Of the 887 individuals accessing employability support from Apr-Dec 2024 the figures below are a snapshot of those recording a disability or long-term condition.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tabLst>
                          <a:tab pos="457200" algn="l"/>
                        </a:tabLst>
                      </a:pPr>
                      <a:r>
                        <a:rPr lang="en-GB" sz="1400" dirty="0">
                          <a:effectLst/>
                          <a:latin typeface="Calibri" panose="020F0502020204030204" pitchFamily="34" charset="0"/>
                          <a:ea typeface="Calibri" panose="020F0502020204030204" pitchFamily="34" charset="0"/>
                          <a:cs typeface="Calibri" panose="020F0502020204030204" pitchFamily="34" charset="0"/>
                        </a:rPr>
                        <a:t>Autistic Spectrum Disorder/Condition	75</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tabLst>
                          <a:tab pos="457200" algn="l"/>
                        </a:tabLst>
                      </a:pPr>
                      <a:r>
                        <a:rPr lang="en-GB" sz="1400" dirty="0">
                          <a:effectLst/>
                          <a:latin typeface="Calibri" panose="020F0502020204030204" pitchFamily="34" charset="0"/>
                          <a:ea typeface="Calibri" panose="020F0502020204030204" pitchFamily="34" charset="0"/>
                          <a:cs typeface="Calibri" panose="020F0502020204030204" pitchFamily="34" charset="0"/>
                        </a:rPr>
                        <a:t>Learning difficulty	91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tabLst>
                          <a:tab pos="457200" algn="l"/>
                        </a:tabLst>
                      </a:pPr>
                      <a:r>
                        <a:rPr lang="en-GB" sz="1400" dirty="0">
                          <a:effectLst/>
                          <a:latin typeface="Calibri" panose="020F0502020204030204" pitchFamily="34" charset="0"/>
                          <a:ea typeface="Calibri" panose="020F0502020204030204" pitchFamily="34" charset="0"/>
                          <a:cs typeface="Calibri" panose="020F0502020204030204" pitchFamily="34" charset="0"/>
                        </a:rPr>
                        <a:t>Learning disability	46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tabLst>
                          <a:tab pos="457200" algn="l"/>
                        </a:tabLst>
                      </a:pPr>
                      <a:r>
                        <a:rPr lang="en-GB" sz="1400" dirty="0">
                          <a:effectLst/>
                          <a:latin typeface="Calibri" panose="020F0502020204030204" pitchFamily="34" charset="0"/>
                          <a:ea typeface="Calibri" panose="020F0502020204030204" pitchFamily="34" charset="0"/>
                          <a:cs typeface="Calibri" panose="020F0502020204030204" pitchFamily="34" charset="0"/>
                        </a:rPr>
                        <a:t>Physical disability	62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tabLst>
                          <a:tab pos="457200" algn="l"/>
                        </a:tabLst>
                      </a:pPr>
                      <a:r>
                        <a:rPr lang="en-GB" sz="1400" dirty="0">
                          <a:effectLst/>
                          <a:latin typeface="Calibri" panose="020F0502020204030204" pitchFamily="34" charset="0"/>
                          <a:ea typeface="Calibri" panose="020F0502020204030204" pitchFamily="34" charset="0"/>
                          <a:cs typeface="Calibri" panose="020F0502020204030204" pitchFamily="34" charset="0"/>
                        </a:rPr>
                        <a:t>Sight/hearing/speech impairment     	32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tabLst>
                          <a:tab pos="457200" algn="l"/>
                        </a:tabLst>
                      </a:pPr>
                      <a:r>
                        <a:rPr lang="en-GB" sz="1400" dirty="0">
                          <a:effectLst/>
                          <a:latin typeface="Calibri" panose="020F0502020204030204" pitchFamily="34" charset="0"/>
                          <a:ea typeface="Calibri" panose="020F0502020204030204" pitchFamily="34" charset="0"/>
                          <a:cs typeface="Calibri" panose="020F0502020204030204" pitchFamily="34" charset="0"/>
                        </a:rPr>
                        <a:t>Long-term illness, disease or condition	157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Priority will be given to initiatives aimed at removing barriers to employment, such as providing accessible accommodation, offering skills training tailored to the needs of disabled individuals, and promoting inclusive hiring practices among local businesses.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In addition to key worker support, Project Search commenced operation in West Dunbartonshire in 2024-25 and commissioned provision enhances our service offer to those with disabilities/long term conditions.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base" hangingPunct="0">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1-5</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400" b="1" dirty="0">
                          <a:effectLst/>
                          <a:latin typeface="Calibri" panose="020F0502020204030204" pitchFamily="34" charset="0"/>
                          <a:ea typeface="Calibri" panose="020F0502020204030204" pitchFamily="34" charset="0"/>
                          <a:cs typeface="Calibri" panose="020F0502020204030204" pitchFamily="34" charset="0"/>
                        </a:rPr>
                        <a:t>2.1</a:t>
                      </a:r>
                      <a:r>
                        <a:rPr lang="en-GB" sz="1400" dirty="0">
                          <a:effectLst/>
                          <a:latin typeface="Calibri" panose="020F0502020204030204" pitchFamily="34" charset="0"/>
                          <a:ea typeface="Calibri" panose="020F0502020204030204" pitchFamily="34" charset="0"/>
                          <a:cs typeface="Calibri" panose="020F0502020204030204" pitchFamily="34" charset="0"/>
                        </a:rPr>
                        <a:t>  </a:t>
                      </a:r>
                      <a:r>
                        <a:rPr lang="en-GB" sz="1400" b="1" dirty="0">
                          <a:effectLst/>
                          <a:latin typeface="Calibri" panose="020F0502020204030204" pitchFamily="34" charset="0"/>
                          <a:ea typeface="Calibri" panose="020F0502020204030204" pitchFamily="34" charset="0"/>
                          <a:cs typeface="Calibri" panose="020F0502020204030204" pitchFamily="34" charset="0"/>
                        </a:rPr>
                        <a:t>All stage supported employment programme</a:t>
                      </a:r>
                      <a:r>
                        <a:rPr lang="en-GB" sz="1400" dirty="0">
                          <a:effectLst/>
                          <a:latin typeface="Calibri" panose="020F0502020204030204" pitchFamily="34" charset="0"/>
                          <a:ea typeface="Calibri" panose="020F0502020204030204" pitchFamily="34" charset="0"/>
                          <a:cs typeface="Calibri" panose="020F0502020204030204" pitchFamily="34" charset="0"/>
                        </a:rPr>
                        <a:t> for people (all age) with disabilities as detailed opposite who wish to progress into paid employment. Support should include in work support as required.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b="1" dirty="0">
                          <a:effectLst/>
                          <a:latin typeface="Calibri" panose="020F0502020204030204" pitchFamily="34" charset="0"/>
                          <a:ea typeface="Calibri" panose="020F0502020204030204" pitchFamily="34" charset="0"/>
                          <a:cs typeface="Calibri" panose="020F0502020204030204" pitchFamily="34" charset="0"/>
                        </a:rPr>
                        <a:t>2.2</a:t>
                      </a:r>
                      <a:r>
                        <a:rPr lang="en-GB" sz="1400" dirty="0">
                          <a:effectLst/>
                          <a:latin typeface="Calibri" panose="020F0502020204030204" pitchFamily="34" charset="0"/>
                          <a:ea typeface="Calibri" panose="020F0502020204030204" pitchFamily="34" charset="0"/>
                          <a:cs typeface="Calibri" panose="020F0502020204030204" pitchFamily="34" charset="0"/>
                        </a:rPr>
                        <a:t> </a:t>
                      </a:r>
                      <a:r>
                        <a:rPr lang="en-GB" sz="1400" b="1" dirty="0">
                          <a:effectLst/>
                          <a:latin typeface="Calibri" panose="020F0502020204030204" pitchFamily="34" charset="0"/>
                          <a:ea typeface="Calibri" panose="020F0502020204030204" pitchFamily="34" charset="0"/>
                          <a:cs typeface="Calibri" panose="020F0502020204030204" pitchFamily="34" charset="0"/>
                        </a:rPr>
                        <a:t> Other specialist employment programmes supporting people with disabilities and long term conditions into employment</a:t>
                      </a:r>
                      <a:r>
                        <a:rPr lang="en-GB" sz="1400" dirty="0">
                          <a:effectLst/>
                          <a:latin typeface="Calibri" panose="020F0502020204030204" pitchFamily="34" charset="0"/>
                          <a:ea typeface="Calibri" panose="020F0502020204030204" pitchFamily="34" charset="0"/>
                          <a:cs typeface="Calibri" panose="020F0502020204030204" pitchFamily="34" charset="0"/>
                        </a:rPr>
                        <a: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fontAlgn="base" hangingPunct="0">
                        <a:lnSpc>
                          <a:spcPct val="107000"/>
                        </a:lnSpc>
                        <a:spcAft>
                          <a:spcPts val="800"/>
                        </a:spcAft>
                      </a:pPr>
                      <a:r>
                        <a:rPr lang="en-GB" sz="1400" dirty="0">
                          <a:effectLst/>
                          <a:latin typeface="Calibri" panose="020F0502020204030204" pitchFamily="34" charset="0"/>
                          <a:ea typeface="Times New Roman" panose="02020603050405020304" pitchFamily="18" charset="0"/>
                          <a:cs typeface="Calibri" panose="020F050202020403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99632873"/>
                  </a:ext>
                </a:extLst>
              </a:tr>
            </a:tbl>
          </a:graphicData>
        </a:graphic>
      </p:graphicFrame>
    </p:spTree>
    <p:extLst>
      <p:ext uri="{BB962C8B-B14F-4D97-AF65-F5344CB8AC3E}">
        <p14:creationId xmlns:p14="http://schemas.microsoft.com/office/powerpoint/2010/main" val="2946349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286</TotalTime>
  <Words>1949</Words>
  <Application>Microsoft Office PowerPoint</Application>
  <PresentationFormat>Widescreen</PresentationFormat>
  <Paragraphs>217</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Calibri</vt:lpstr>
      <vt:lpstr>Calibri Light</vt:lpstr>
      <vt:lpstr>Times New Roman</vt:lpstr>
      <vt:lpstr>Wingdings</vt:lpstr>
      <vt:lpstr>Office Theme</vt:lpstr>
      <vt:lpstr>1_Office Theme</vt:lpstr>
      <vt:lpstr>Priority Groups</vt:lpstr>
      <vt:lpstr>Funding Available </vt:lpstr>
      <vt:lpstr>Our Grant Outcomes and Principles </vt:lpstr>
      <vt:lpstr>Our Grant Outcomes and Principles </vt:lpstr>
      <vt:lpstr>Working 4U Employability services</vt:lpstr>
      <vt:lpstr>Priorities for West Dunbartonshire</vt:lpstr>
      <vt:lpstr>Priorities for West Dunbartonshire</vt:lpstr>
      <vt:lpstr>What Type of Provision Are We Looking For?</vt:lpstr>
      <vt:lpstr>What Type of Provision Are We Looking For?</vt:lpstr>
      <vt:lpstr>What Type of Provision Are We Looking For?</vt:lpstr>
      <vt:lpstr>What Type of Provision Are We Looking For?</vt:lpstr>
      <vt:lpstr>What Type of Provision Are We Looking For?</vt:lpstr>
      <vt:lpstr>What Type of Provision Are We Looking For?</vt:lpstr>
      <vt:lpstr>What Type of Provision Are We Looking For?</vt:lpstr>
      <vt:lpstr>What Type of Provision Are We Looking For?</vt:lpstr>
      <vt:lpstr>The Application Form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 McIntosh</dc:creator>
  <cp:lastModifiedBy>Clare Henry</cp:lastModifiedBy>
  <cp:revision>35</cp:revision>
  <dcterms:created xsi:type="dcterms:W3CDTF">2021-09-29T16:06:01Z</dcterms:created>
  <dcterms:modified xsi:type="dcterms:W3CDTF">2025-04-02T10:26:54Z</dcterms:modified>
</cp:coreProperties>
</file>